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Lst>
  <p:notesMasterIdLst>
    <p:notesMasterId r:id="rId30"/>
  </p:notesMasterIdLst>
  <p:sldIdLst>
    <p:sldId id="256" r:id="rId3"/>
    <p:sldId id="304" r:id="rId4"/>
    <p:sldId id="257" r:id="rId5"/>
    <p:sldId id="290" r:id="rId6"/>
    <p:sldId id="295" r:id="rId7"/>
    <p:sldId id="298" r:id="rId8"/>
    <p:sldId id="299" r:id="rId9"/>
    <p:sldId id="300" r:id="rId10"/>
    <p:sldId id="301" r:id="rId11"/>
    <p:sldId id="302" r:id="rId12"/>
    <p:sldId id="260" r:id="rId13"/>
    <p:sldId id="305" r:id="rId14"/>
    <p:sldId id="261" r:id="rId15"/>
    <p:sldId id="315" r:id="rId16"/>
    <p:sldId id="306" r:id="rId17"/>
    <p:sldId id="307" r:id="rId18"/>
    <p:sldId id="264" r:id="rId19"/>
    <p:sldId id="293" r:id="rId20"/>
    <p:sldId id="294" r:id="rId21"/>
    <p:sldId id="308" r:id="rId22"/>
    <p:sldId id="309" r:id="rId23"/>
    <p:sldId id="311" r:id="rId24"/>
    <p:sldId id="310" r:id="rId25"/>
    <p:sldId id="312" r:id="rId26"/>
    <p:sldId id="313" r:id="rId27"/>
    <p:sldId id="314" r:id="rId28"/>
    <p:sldId id="282" r:id="rId29"/>
  </p:sldIdLst>
  <p:sldSz cx="9144000" cy="5143500" type="screen16x9"/>
  <p:notesSz cx="6858000" cy="9144000"/>
  <p:embeddedFontLst>
    <p:embeddedFont>
      <p:font typeface="Staatliches" pitchFamily="2" charset="0"/>
      <p:regular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5039" autoAdjust="0"/>
  </p:normalViewPr>
  <p:slideViewPr>
    <p:cSldViewPr snapToGrid="0">
      <p:cViewPr varScale="1">
        <p:scale>
          <a:sx n="134" d="100"/>
          <a:sy n="134" d="100"/>
        </p:scale>
        <p:origin x="444" y="8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6.xml"/></Relationships>
</file>

<file path=ppt/media/image1.jpeg>
</file>

<file path=ppt/media/image10.png>
</file>

<file path=ppt/media/image11.jpg>
</file>

<file path=ppt/media/image12.png>
</file>

<file path=ppt/media/image13.png>
</file>

<file path=ppt/media/image14.png>
</file>

<file path=ppt/media/image15.png>
</file>

<file path=ppt/media/image16.jpeg>
</file>

<file path=ppt/media/image2.png>
</file>

<file path=ppt/media/image3.jp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ca006ab6f4_3_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2" name="Google Shape;202;g2ca006ab6f4_3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26d9062b9eb_0_39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4" name="Google Shape;274;g26d9062b9eb_0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6d9062b9eb_0_3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lgn="l">
              <a:buNone/>
            </a:pPr>
            <a:endParaRPr dirty="0"/>
          </a:p>
        </p:txBody>
      </p:sp>
      <p:sp>
        <p:nvSpPr>
          <p:cNvPr id="291" name="Google Shape;291;g26d9062b9eb_0_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a:extLst>
            <a:ext uri="{FF2B5EF4-FFF2-40B4-BE49-F238E27FC236}">
              <a16:creationId xmlns:a16="http://schemas.microsoft.com/office/drawing/2014/main" id="{E6D91B1E-31A6-13CF-78D6-FF1AE016F3DF}"/>
            </a:ext>
          </a:extLst>
        </p:cNvPr>
        <p:cNvGrpSpPr/>
        <p:nvPr/>
      </p:nvGrpSpPr>
      <p:grpSpPr>
        <a:xfrm>
          <a:off x="0" y="0"/>
          <a:ext cx="0" cy="0"/>
          <a:chOff x="0" y="0"/>
          <a:chExt cx="0" cy="0"/>
        </a:xfrm>
      </p:grpSpPr>
      <p:sp>
        <p:nvSpPr>
          <p:cNvPr id="290" name="Google Shape;290;g26d9062b9eb_0_379:notes">
            <a:extLst>
              <a:ext uri="{FF2B5EF4-FFF2-40B4-BE49-F238E27FC236}">
                <a16:creationId xmlns:a16="http://schemas.microsoft.com/office/drawing/2014/main" id="{652C0536-7167-9D3A-AA9E-AAEE092915F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lgn="l">
              <a:buNone/>
            </a:pPr>
            <a:endParaRPr dirty="0"/>
          </a:p>
        </p:txBody>
      </p:sp>
      <p:sp>
        <p:nvSpPr>
          <p:cNvPr id="291" name="Google Shape;291;g26d9062b9eb_0_379:notes">
            <a:extLst>
              <a:ext uri="{FF2B5EF4-FFF2-40B4-BE49-F238E27FC236}">
                <a16:creationId xmlns:a16="http://schemas.microsoft.com/office/drawing/2014/main" id="{FB1F4B10-8242-E51A-E3F1-2F782C9286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32029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26d9062b9eb_0_5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5" name="Google Shape;345;g26d9062b9eb_0_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a:extLst>
            <a:ext uri="{FF2B5EF4-FFF2-40B4-BE49-F238E27FC236}">
              <a16:creationId xmlns:a16="http://schemas.microsoft.com/office/drawing/2014/main" id="{B9DF7EF7-1373-12FC-C204-921CCB89BB3F}"/>
            </a:ext>
          </a:extLst>
        </p:cNvPr>
        <p:cNvGrpSpPr/>
        <p:nvPr/>
      </p:nvGrpSpPr>
      <p:grpSpPr>
        <a:xfrm>
          <a:off x="0" y="0"/>
          <a:ext cx="0" cy="0"/>
          <a:chOff x="0" y="0"/>
          <a:chExt cx="0" cy="0"/>
        </a:xfrm>
      </p:grpSpPr>
      <p:sp>
        <p:nvSpPr>
          <p:cNvPr id="344" name="Google Shape;344;g26d9062b9eb_0_505:notes">
            <a:extLst>
              <a:ext uri="{FF2B5EF4-FFF2-40B4-BE49-F238E27FC236}">
                <a16:creationId xmlns:a16="http://schemas.microsoft.com/office/drawing/2014/main" id="{10CEE483-ED1D-07EC-7362-79782D27B04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5" name="Google Shape;345;g26d9062b9eb_0_505:notes">
            <a:extLst>
              <a:ext uri="{FF2B5EF4-FFF2-40B4-BE49-F238E27FC236}">
                <a16:creationId xmlns:a16="http://schemas.microsoft.com/office/drawing/2014/main" id="{E6BF0EC2-7CD6-A531-6510-32242727B0E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612653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a:extLst>
            <a:ext uri="{FF2B5EF4-FFF2-40B4-BE49-F238E27FC236}">
              <a16:creationId xmlns:a16="http://schemas.microsoft.com/office/drawing/2014/main" id="{E6811FA1-14FE-E6E1-2032-AF419763B3E3}"/>
            </a:ext>
          </a:extLst>
        </p:cNvPr>
        <p:cNvGrpSpPr/>
        <p:nvPr/>
      </p:nvGrpSpPr>
      <p:grpSpPr>
        <a:xfrm>
          <a:off x="0" y="0"/>
          <a:ext cx="0" cy="0"/>
          <a:chOff x="0" y="0"/>
          <a:chExt cx="0" cy="0"/>
        </a:xfrm>
      </p:grpSpPr>
      <p:sp>
        <p:nvSpPr>
          <p:cNvPr id="344" name="Google Shape;344;g26d9062b9eb_0_505:notes">
            <a:extLst>
              <a:ext uri="{FF2B5EF4-FFF2-40B4-BE49-F238E27FC236}">
                <a16:creationId xmlns:a16="http://schemas.microsoft.com/office/drawing/2014/main" id="{A5EE0AA7-B18E-E34E-0438-6602C7BE992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5" name="Google Shape;345;g26d9062b9eb_0_505:notes">
            <a:extLst>
              <a:ext uri="{FF2B5EF4-FFF2-40B4-BE49-F238E27FC236}">
                <a16:creationId xmlns:a16="http://schemas.microsoft.com/office/drawing/2014/main" id="{09363492-C74B-EEEF-BDDA-112D80FF15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428236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26d9062b9eb_0_49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08" name="Google Shape;608;g26d9062b9eb_0_4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6d9062b9eb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6" name="Google Shape;216;g26d9062b9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FE114BD9-A00E-035C-F447-48FB0DEA7903}"/>
            </a:ext>
          </a:extLst>
        </p:cNvPr>
        <p:cNvGrpSpPr/>
        <p:nvPr/>
      </p:nvGrpSpPr>
      <p:grpSpPr>
        <a:xfrm>
          <a:off x="0" y="0"/>
          <a:ext cx="0" cy="0"/>
          <a:chOff x="0" y="0"/>
          <a:chExt cx="0" cy="0"/>
        </a:xfrm>
      </p:grpSpPr>
      <p:sp>
        <p:nvSpPr>
          <p:cNvPr id="237" name="Google Shape;237;g26d9062b9eb_1_356:notes">
            <a:extLst>
              <a:ext uri="{FF2B5EF4-FFF2-40B4-BE49-F238E27FC236}">
                <a16:creationId xmlns:a16="http://schemas.microsoft.com/office/drawing/2014/main" id="{5719605B-59F0-1F5B-6E9A-5B591ECAC37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8" name="Google Shape;238;g26d9062b9eb_1_356:notes">
            <a:extLst>
              <a:ext uri="{FF2B5EF4-FFF2-40B4-BE49-F238E27FC236}">
                <a16:creationId xmlns:a16="http://schemas.microsoft.com/office/drawing/2014/main" id="{EFA63249-5BEC-B0BF-210E-7CD746690E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34176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896685AC-125A-F3E7-DA3F-B1F6E4BF2019}"/>
            </a:ext>
          </a:extLst>
        </p:cNvPr>
        <p:cNvGrpSpPr/>
        <p:nvPr/>
      </p:nvGrpSpPr>
      <p:grpSpPr>
        <a:xfrm>
          <a:off x="0" y="0"/>
          <a:ext cx="0" cy="0"/>
          <a:chOff x="0" y="0"/>
          <a:chExt cx="0" cy="0"/>
        </a:xfrm>
      </p:grpSpPr>
      <p:sp>
        <p:nvSpPr>
          <p:cNvPr id="237" name="Google Shape;237;g26d9062b9eb_1_356:notes">
            <a:extLst>
              <a:ext uri="{FF2B5EF4-FFF2-40B4-BE49-F238E27FC236}">
                <a16:creationId xmlns:a16="http://schemas.microsoft.com/office/drawing/2014/main" id="{5D1EA18B-F6E7-0359-8F1D-3C4ED83B07B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8" name="Google Shape;238;g26d9062b9eb_1_356:notes">
            <a:extLst>
              <a:ext uri="{FF2B5EF4-FFF2-40B4-BE49-F238E27FC236}">
                <a16:creationId xmlns:a16="http://schemas.microsoft.com/office/drawing/2014/main" id="{3AC02E1D-0D72-AD3B-C907-B49342981F7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0850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A86162B5-6ACC-13E6-B02B-A54727683830}"/>
            </a:ext>
          </a:extLst>
        </p:cNvPr>
        <p:cNvGrpSpPr/>
        <p:nvPr/>
      </p:nvGrpSpPr>
      <p:grpSpPr>
        <a:xfrm>
          <a:off x="0" y="0"/>
          <a:ext cx="0" cy="0"/>
          <a:chOff x="0" y="0"/>
          <a:chExt cx="0" cy="0"/>
        </a:xfrm>
      </p:grpSpPr>
      <p:sp>
        <p:nvSpPr>
          <p:cNvPr id="237" name="Google Shape;237;g26d9062b9eb_1_356:notes">
            <a:extLst>
              <a:ext uri="{FF2B5EF4-FFF2-40B4-BE49-F238E27FC236}">
                <a16:creationId xmlns:a16="http://schemas.microsoft.com/office/drawing/2014/main" id="{192706FE-9C82-648E-33CD-B65B1FC8872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8" name="Google Shape;238;g26d9062b9eb_1_356:notes">
            <a:extLst>
              <a:ext uri="{FF2B5EF4-FFF2-40B4-BE49-F238E27FC236}">
                <a16:creationId xmlns:a16="http://schemas.microsoft.com/office/drawing/2014/main" id="{5AFABA9E-F345-90AF-3066-8950C129BB9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24299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6E701E08-3EF7-C5DF-5169-E43F61FB5E3C}"/>
            </a:ext>
          </a:extLst>
        </p:cNvPr>
        <p:cNvGrpSpPr/>
        <p:nvPr/>
      </p:nvGrpSpPr>
      <p:grpSpPr>
        <a:xfrm>
          <a:off x="0" y="0"/>
          <a:ext cx="0" cy="0"/>
          <a:chOff x="0" y="0"/>
          <a:chExt cx="0" cy="0"/>
        </a:xfrm>
      </p:grpSpPr>
      <p:sp>
        <p:nvSpPr>
          <p:cNvPr id="237" name="Google Shape;237;g26d9062b9eb_1_356:notes">
            <a:extLst>
              <a:ext uri="{FF2B5EF4-FFF2-40B4-BE49-F238E27FC236}">
                <a16:creationId xmlns:a16="http://schemas.microsoft.com/office/drawing/2014/main" id="{6D1CBE90-B8AB-5F7E-DEDB-A3F9BA12C36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8" name="Google Shape;238;g26d9062b9eb_1_356:notes">
            <a:extLst>
              <a:ext uri="{FF2B5EF4-FFF2-40B4-BE49-F238E27FC236}">
                <a16:creationId xmlns:a16="http://schemas.microsoft.com/office/drawing/2014/main" id="{BBAF507C-0D2D-166B-057B-D397AC003F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283093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C7B9146B-49C7-6AE2-4C51-2C4E91C23BB5}"/>
            </a:ext>
          </a:extLst>
        </p:cNvPr>
        <p:cNvGrpSpPr/>
        <p:nvPr/>
      </p:nvGrpSpPr>
      <p:grpSpPr>
        <a:xfrm>
          <a:off x="0" y="0"/>
          <a:ext cx="0" cy="0"/>
          <a:chOff x="0" y="0"/>
          <a:chExt cx="0" cy="0"/>
        </a:xfrm>
      </p:grpSpPr>
      <p:sp>
        <p:nvSpPr>
          <p:cNvPr id="237" name="Google Shape;237;g26d9062b9eb_1_356:notes">
            <a:extLst>
              <a:ext uri="{FF2B5EF4-FFF2-40B4-BE49-F238E27FC236}">
                <a16:creationId xmlns:a16="http://schemas.microsoft.com/office/drawing/2014/main" id="{4D8D4D00-181B-ED73-6E37-63666CCD59A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8" name="Google Shape;238;g26d9062b9eb_1_356:notes">
            <a:extLst>
              <a:ext uri="{FF2B5EF4-FFF2-40B4-BE49-F238E27FC236}">
                <a16:creationId xmlns:a16="http://schemas.microsoft.com/office/drawing/2014/main" id="{CC2749D0-D6E8-E18E-C341-B3211C31FB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8106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FE958955-2751-012F-5C12-C766D344FA96}"/>
            </a:ext>
          </a:extLst>
        </p:cNvPr>
        <p:cNvGrpSpPr/>
        <p:nvPr/>
      </p:nvGrpSpPr>
      <p:grpSpPr>
        <a:xfrm>
          <a:off x="0" y="0"/>
          <a:ext cx="0" cy="0"/>
          <a:chOff x="0" y="0"/>
          <a:chExt cx="0" cy="0"/>
        </a:xfrm>
      </p:grpSpPr>
      <p:sp>
        <p:nvSpPr>
          <p:cNvPr id="237" name="Google Shape;237;g26d9062b9eb_1_356:notes">
            <a:extLst>
              <a:ext uri="{FF2B5EF4-FFF2-40B4-BE49-F238E27FC236}">
                <a16:creationId xmlns:a16="http://schemas.microsoft.com/office/drawing/2014/main" id="{0F4BE028-C3CA-7741-6282-1A5DBD0557C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8" name="Google Shape;238;g26d9062b9eb_1_356:notes">
            <a:extLst>
              <a:ext uri="{FF2B5EF4-FFF2-40B4-BE49-F238E27FC236}">
                <a16:creationId xmlns:a16="http://schemas.microsoft.com/office/drawing/2014/main" id="{ADA2F9CE-3EFA-64AE-6856-0E57C22AC42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598583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71CB9C41-1F00-6763-B885-5DC3A936C93F}"/>
            </a:ext>
          </a:extLst>
        </p:cNvPr>
        <p:cNvGrpSpPr/>
        <p:nvPr/>
      </p:nvGrpSpPr>
      <p:grpSpPr>
        <a:xfrm>
          <a:off x="0" y="0"/>
          <a:ext cx="0" cy="0"/>
          <a:chOff x="0" y="0"/>
          <a:chExt cx="0" cy="0"/>
        </a:xfrm>
      </p:grpSpPr>
      <p:sp>
        <p:nvSpPr>
          <p:cNvPr id="237" name="Google Shape;237;g26d9062b9eb_1_356:notes">
            <a:extLst>
              <a:ext uri="{FF2B5EF4-FFF2-40B4-BE49-F238E27FC236}">
                <a16:creationId xmlns:a16="http://schemas.microsoft.com/office/drawing/2014/main" id="{5C898923-7D06-4E3A-9477-D8723966A08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8" name="Google Shape;238;g26d9062b9eb_1_356:notes">
            <a:extLst>
              <a:ext uri="{FF2B5EF4-FFF2-40B4-BE49-F238E27FC236}">
                <a16:creationId xmlns:a16="http://schemas.microsoft.com/office/drawing/2014/main" id="{B27133BE-F7CD-6E9D-59D4-549177F255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55407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8" name="Google Shape;58;p14"/>
          <p:cNvSpPr txBox="1">
            <a:spLocks noGrp="1"/>
          </p:cNvSpPr>
          <p:nvPr>
            <p:ph type="subTitle" idx="1"/>
          </p:nvPr>
        </p:nvSpPr>
        <p:spPr>
          <a:xfrm>
            <a:off x="1143000" y="2701528"/>
            <a:ext cx="6858000" cy="1241821"/>
          </a:xfrm>
          <a:prstGeom prst="rect">
            <a:avLst/>
          </a:prstGeom>
          <a:noFill/>
          <a:ln>
            <a:noFill/>
          </a:ln>
        </p:spPr>
        <p:txBody>
          <a:bodyPr spcFirstLastPara="1" wrap="square" lIns="68575" tIns="34275" rIns="68575" bIns="34275" anchor="t" anchorCtr="0">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59" name="Google Shape;59;p1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0" name="Google Shape;60;p1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1" name="Google Shape;61;p1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5350073" y="1467445"/>
            <a:ext cx="4358879" cy="1971675"/>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1" name="Google Shape;121;p24"/>
          <p:cNvSpPr txBox="1">
            <a:spLocks noGrp="1"/>
          </p:cNvSpPr>
          <p:nvPr>
            <p:ph type="body" idx="1"/>
          </p:nvPr>
        </p:nvSpPr>
        <p:spPr>
          <a:xfrm rot="5400000">
            <a:off x="1349573" y="-447080"/>
            <a:ext cx="4358879" cy="5800725"/>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22" name="Google Shape;122;p2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3" name="Google Shape;123;p2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4" name="Google Shape;124;p2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1"/>
        <p:cNvGrpSpPr/>
        <p:nvPr/>
      </p:nvGrpSpPr>
      <p:grpSpPr>
        <a:xfrm>
          <a:off x="0" y="0"/>
          <a:ext cx="0" cy="0"/>
          <a:chOff x="0" y="0"/>
          <a:chExt cx="0" cy="0"/>
        </a:xfrm>
      </p:grpSpPr>
      <p:sp>
        <p:nvSpPr>
          <p:cNvPr id="132" name="Google Shape;132;p26"/>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33" name="Google Shape;133;p26"/>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34" name="Google Shape;134;p26"/>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7"/>
        <p:cNvGrpSpPr/>
        <p:nvPr/>
      </p:nvGrpSpPr>
      <p:grpSpPr>
        <a:xfrm>
          <a:off x="0" y="0"/>
          <a:ext cx="0" cy="0"/>
          <a:chOff x="0" y="0"/>
          <a:chExt cx="0" cy="0"/>
        </a:xfrm>
      </p:grpSpPr>
      <p:sp>
        <p:nvSpPr>
          <p:cNvPr id="148" name="Google Shape;148;p29"/>
          <p:cNvSpPr txBox="1">
            <a:spLocks noGrp="1"/>
          </p:cNvSpPr>
          <p:nvPr>
            <p:ph type="title"/>
          </p:nvPr>
        </p:nvSpPr>
        <p:spPr>
          <a:xfrm>
            <a:off x="361156" y="2203450"/>
            <a:ext cx="3886200" cy="681038"/>
          </a:xfrm>
          <a:prstGeom prst="rect">
            <a:avLst/>
          </a:prstGeom>
          <a:noFill/>
          <a:ln>
            <a:noFill/>
          </a:ln>
        </p:spPr>
        <p:txBody>
          <a:bodyPr spcFirstLastPara="1" wrap="square" lIns="45725" tIns="22850" rIns="45725" bIns="22850" anchor="t" anchorCtr="0">
            <a:normAutofit/>
          </a:bodyPr>
          <a:lstStyle>
            <a:lvl1pPr lvl="0" algn="l">
              <a:lnSpc>
                <a:spcPct val="100000"/>
              </a:lnSpc>
              <a:spcBef>
                <a:spcPts val="0"/>
              </a:spcBef>
              <a:spcAft>
                <a:spcPts val="0"/>
              </a:spcAft>
              <a:buClr>
                <a:schemeClr val="dk1"/>
              </a:buClr>
              <a:buSzPts val="2000"/>
              <a:buFont typeface="Calibri"/>
              <a:buNone/>
              <a:defRPr sz="2000" b="1" cap="none"/>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49" name="Google Shape;149;p29"/>
          <p:cNvSpPr txBox="1">
            <a:spLocks noGrp="1"/>
          </p:cNvSpPr>
          <p:nvPr>
            <p:ph type="body" idx="1"/>
          </p:nvPr>
        </p:nvSpPr>
        <p:spPr>
          <a:xfrm>
            <a:off x="361156" y="1453357"/>
            <a:ext cx="3886200" cy="750094"/>
          </a:xfrm>
          <a:prstGeom prst="rect">
            <a:avLst/>
          </a:prstGeom>
          <a:noFill/>
          <a:ln>
            <a:noFill/>
          </a:ln>
        </p:spPr>
        <p:txBody>
          <a:bodyPr spcFirstLastPara="1" wrap="square" lIns="45725" tIns="22850" rIns="45725" bIns="22850" anchor="b" anchorCtr="0">
            <a:normAutofit/>
          </a:bodyPr>
          <a:lstStyle>
            <a:lvl1pPr marL="457200" lvl="0" indent="-228600" algn="l">
              <a:lnSpc>
                <a:spcPct val="100000"/>
              </a:lnSpc>
              <a:spcBef>
                <a:spcPts val="200"/>
              </a:spcBef>
              <a:spcAft>
                <a:spcPts val="0"/>
              </a:spcAft>
              <a:buClr>
                <a:srgbClr val="888888"/>
              </a:buClr>
              <a:buSzPts val="1000"/>
              <a:buNone/>
              <a:defRPr sz="1000">
                <a:solidFill>
                  <a:srgbClr val="888888"/>
                </a:solidFill>
              </a:defRPr>
            </a:lvl1pPr>
            <a:lvl2pPr marL="914400" lvl="1" indent="-228600" algn="l">
              <a:lnSpc>
                <a:spcPct val="100000"/>
              </a:lnSpc>
              <a:spcBef>
                <a:spcPts val="200"/>
              </a:spcBef>
              <a:spcAft>
                <a:spcPts val="0"/>
              </a:spcAft>
              <a:buClr>
                <a:srgbClr val="888888"/>
              </a:buClr>
              <a:buSzPts val="900"/>
              <a:buNone/>
              <a:defRPr sz="900">
                <a:solidFill>
                  <a:srgbClr val="888888"/>
                </a:solidFill>
              </a:defRPr>
            </a:lvl2pPr>
            <a:lvl3pPr marL="1371600" lvl="2" indent="-228600" algn="l">
              <a:lnSpc>
                <a:spcPct val="100000"/>
              </a:lnSpc>
              <a:spcBef>
                <a:spcPts val="200"/>
              </a:spcBef>
              <a:spcAft>
                <a:spcPts val="0"/>
              </a:spcAft>
              <a:buClr>
                <a:srgbClr val="888888"/>
              </a:buClr>
              <a:buSzPts val="800"/>
              <a:buNone/>
              <a:defRPr sz="800">
                <a:solidFill>
                  <a:srgbClr val="888888"/>
                </a:solidFill>
              </a:defRPr>
            </a:lvl3pPr>
            <a:lvl4pPr marL="1828800" lvl="3" indent="-228600" algn="l">
              <a:lnSpc>
                <a:spcPct val="100000"/>
              </a:lnSpc>
              <a:spcBef>
                <a:spcPts val="100"/>
              </a:spcBef>
              <a:spcAft>
                <a:spcPts val="0"/>
              </a:spcAft>
              <a:buClr>
                <a:srgbClr val="888888"/>
              </a:buClr>
              <a:buSzPts val="700"/>
              <a:buNone/>
              <a:defRPr sz="700">
                <a:solidFill>
                  <a:srgbClr val="888888"/>
                </a:solidFill>
              </a:defRPr>
            </a:lvl4pPr>
            <a:lvl5pPr marL="2286000" lvl="4" indent="-228600" algn="l">
              <a:lnSpc>
                <a:spcPct val="100000"/>
              </a:lnSpc>
              <a:spcBef>
                <a:spcPts val="100"/>
              </a:spcBef>
              <a:spcAft>
                <a:spcPts val="0"/>
              </a:spcAft>
              <a:buClr>
                <a:srgbClr val="888888"/>
              </a:buClr>
              <a:buSzPts val="700"/>
              <a:buNone/>
              <a:defRPr sz="700">
                <a:solidFill>
                  <a:srgbClr val="888888"/>
                </a:solidFill>
              </a:defRPr>
            </a:lvl5pPr>
            <a:lvl6pPr marL="2743200" lvl="5" indent="-228600" algn="l">
              <a:lnSpc>
                <a:spcPct val="100000"/>
              </a:lnSpc>
              <a:spcBef>
                <a:spcPts val="100"/>
              </a:spcBef>
              <a:spcAft>
                <a:spcPts val="0"/>
              </a:spcAft>
              <a:buClr>
                <a:srgbClr val="888888"/>
              </a:buClr>
              <a:buSzPts val="700"/>
              <a:buNone/>
              <a:defRPr sz="700">
                <a:solidFill>
                  <a:srgbClr val="888888"/>
                </a:solidFill>
              </a:defRPr>
            </a:lvl6pPr>
            <a:lvl7pPr marL="3200400" lvl="6" indent="-228600" algn="l">
              <a:lnSpc>
                <a:spcPct val="100000"/>
              </a:lnSpc>
              <a:spcBef>
                <a:spcPts val="100"/>
              </a:spcBef>
              <a:spcAft>
                <a:spcPts val="0"/>
              </a:spcAft>
              <a:buClr>
                <a:srgbClr val="888888"/>
              </a:buClr>
              <a:buSzPts val="700"/>
              <a:buNone/>
              <a:defRPr sz="700">
                <a:solidFill>
                  <a:srgbClr val="888888"/>
                </a:solidFill>
              </a:defRPr>
            </a:lvl7pPr>
            <a:lvl8pPr marL="3657600" lvl="7" indent="-228600" algn="l">
              <a:lnSpc>
                <a:spcPct val="100000"/>
              </a:lnSpc>
              <a:spcBef>
                <a:spcPts val="100"/>
              </a:spcBef>
              <a:spcAft>
                <a:spcPts val="0"/>
              </a:spcAft>
              <a:buClr>
                <a:srgbClr val="888888"/>
              </a:buClr>
              <a:buSzPts val="700"/>
              <a:buNone/>
              <a:defRPr sz="700">
                <a:solidFill>
                  <a:srgbClr val="888888"/>
                </a:solidFill>
              </a:defRPr>
            </a:lvl8pPr>
            <a:lvl9pPr marL="4114800" lvl="8" indent="-228600" algn="l">
              <a:lnSpc>
                <a:spcPct val="100000"/>
              </a:lnSpc>
              <a:spcBef>
                <a:spcPts val="100"/>
              </a:spcBef>
              <a:spcAft>
                <a:spcPts val="0"/>
              </a:spcAft>
              <a:buClr>
                <a:srgbClr val="888888"/>
              </a:buClr>
              <a:buSzPts val="700"/>
              <a:buNone/>
              <a:defRPr sz="700">
                <a:solidFill>
                  <a:srgbClr val="888888"/>
                </a:solidFill>
              </a:defRPr>
            </a:lvl9pPr>
          </a:lstStyle>
          <a:p>
            <a:endParaRPr/>
          </a:p>
        </p:txBody>
      </p:sp>
      <p:sp>
        <p:nvSpPr>
          <p:cNvPr id="150" name="Google Shape;150;p29"/>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51" name="Google Shape;151;p29"/>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52" name="Google Shape;152;p29"/>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53"/>
        <p:cNvGrpSpPr/>
        <p:nvPr/>
      </p:nvGrpSpPr>
      <p:grpSpPr>
        <a:xfrm>
          <a:off x="0" y="0"/>
          <a:ext cx="0" cy="0"/>
          <a:chOff x="0" y="0"/>
          <a:chExt cx="0" cy="0"/>
        </a:xfrm>
      </p:grpSpPr>
      <p:sp>
        <p:nvSpPr>
          <p:cNvPr id="154" name="Google Shape;154;p30"/>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lnSpc>
                <a:spcPct val="100000"/>
              </a:lnSpc>
              <a:spcBef>
                <a:spcPts val="0"/>
              </a:spcBef>
              <a:spcAft>
                <a:spcPts val="0"/>
              </a:spcAft>
              <a:buClr>
                <a:schemeClr val="dk1"/>
              </a:buClr>
              <a:buSzPts val="9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55" name="Google Shape;155;p30"/>
          <p:cNvSpPr txBox="1">
            <a:spLocks noGrp="1"/>
          </p:cNvSpPr>
          <p:nvPr>
            <p:ph type="body" idx="1"/>
          </p:nvPr>
        </p:nvSpPr>
        <p:spPr>
          <a:xfrm>
            <a:off x="2286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lnSpc>
                <a:spcPct val="100000"/>
              </a:lnSpc>
              <a:spcBef>
                <a:spcPts val="300"/>
              </a:spcBef>
              <a:spcAft>
                <a:spcPts val="0"/>
              </a:spcAft>
              <a:buClr>
                <a:schemeClr val="dk1"/>
              </a:buClr>
              <a:buSzPts val="1400"/>
              <a:buChar char="•"/>
              <a:defRPr sz="1400"/>
            </a:lvl1pPr>
            <a:lvl2pPr marL="914400" lvl="1" indent="-304800" algn="l">
              <a:lnSpc>
                <a:spcPct val="100000"/>
              </a:lnSpc>
              <a:spcBef>
                <a:spcPts val="200"/>
              </a:spcBef>
              <a:spcAft>
                <a:spcPts val="0"/>
              </a:spcAft>
              <a:buClr>
                <a:schemeClr val="dk1"/>
              </a:buClr>
              <a:buSzPts val="1200"/>
              <a:buChar char="–"/>
              <a:defRPr sz="1200"/>
            </a:lvl2pPr>
            <a:lvl3pPr marL="1371600" lvl="2" indent="-292100" algn="l">
              <a:lnSpc>
                <a:spcPct val="100000"/>
              </a:lnSpc>
              <a:spcBef>
                <a:spcPts val="200"/>
              </a:spcBef>
              <a:spcAft>
                <a:spcPts val="0"/>
              </a:spcAft>
              <a:buClr>
                <a:schemeClr val="dk1"/>
              </a:buClr>
              <a:buSzPts val="1000"/>
              <a:buChar char="•"/>
              <a:defRPr sz="1000"/>
            </a:lvl3pPr>
            <a:lvl4pPr marL="1828800" lvl="3" indent="-285750" algn="l">
              <a:lnSpc>
                <a:spcPct val="100000"/>
              </a:lnSpc>
              <a:spcBef>
                <a:spcPts val="200"/>
              </a:spcBef>
              <a:spcAft>
                <a:spcPts val="0"/>
              </a:spcAft>
              <a:buClr>
                <a:schemeClr val="dk1"/>
              </a:buClr>
              <a:buSzPts val="900"/>
              <a:buChar char="–"/>
              <a:defRPr sz="900"/>
            </a:lvl4pPr>
            <a:lvl5pPr marL="2286000" lvl="4" indent="-285750" algn="l">
              <a:lnSpc>
                <a:spcPct val="100000"/>
              </a:lnSpc>
              <a:spcBef>
                <a:spcPts val="200"/>
              </a:spcBef>
              <a:spcAft>
                <a:spcPts val="0"/>
              </a:spcAft>
              <a:buClr>
                <a:schemeClr val="dk1"/>
              </a:buClr>
              <a:buSzPts val="900"/>
              <a:buChar char="»"/>
              <a:defRPr sz="900"/>
            </a:lvl5pPr>
            <a:lvl6pPr marL="2743200" lvl="5" indent="-285750" algn="l">
              <a:lnSpc>
                <a:spcPct val="100000"/>
              </a:lnSpc>
              <a:spcBef>
                <a:spcPts val="200"/>
              </a:spcBef>
              <a:spcAft>
                <a:spcPts val="0"/>
              </a:spcAft>
              <a:buClr>
                <a:schemeClr val="dk1"/>
              </a:buClr>
              <a:buSzPts val="900"/>
              <a:buChar char="•"/>
              <a:defRPr sz="900"/>
            </a:lvl6pPr>
            <a:lvl7pPr marL="3200400" lvl="6" indent="-285750" algn="l">
              <a:lnSpc>
                <a:spcPct val="100000"/>
              </a:lnSpc>
              <a:spcBef>
                <a:spcPts val="200"/>
              </a:spcBef>
              <a:spcAft>
                <a:spcPts val="0"/>
              </a:spcAft>
              <a:buClr>
                <a:schemeClr val="dk1"/>
              </a:buClr>
              <a:buSzPts val="900"/>
              <a:buChar char="•"/>
              <a:defRPr sz="900"/>
            </a:lvl7pPr>
            <a:lvl8pPr marL="3657600" lvl="7" indent="-285750" algn="l">
              <a:lnSpc>
                <a:spcPct val="100000"/>
              </a:lnSpc>
              <a:spcBef>
                <a:spcPts val="200"/>
              </a:spcBef>
              <a:spcAft>
                <a:spcPts val="0"/>
              </a:spcAft>
              <a:buClr>
                <a:schemeClr val="dk1"/>
              </a:buClr>
              <a:buSzPts val="900"/>
              <a:buChar char="•"/>
              <a:defRPr sz="900"/>
            </a:lvl8pPr>
            <a:lvl9pPr marL="4114800" lvl="8" indent="-285750" algn="l">
              <a:lnSpc>
                <a:spcPct val="100000"/>
              </a:lnSpc>
              <a:spcBef>
                <a:spcPts val="200"/>
              </a:spcBef>
              <a:spcAft>
                <a:spcPts val="0"/>
              </a:spcAft>
              <a:buClr>
                <a:schemeClr val="dk1"/>
              </a:buClr>
              <a:buSzPts val="900"/>
              <a:buChar char="•"/>
              <a:defRPr sz="900"/>
            </a:lvl9pPr>
          </a:lstStyle>
          <a:p>
            <a:endParaRPr/>
          </a:p>
        </p:txBody>
      </p:sp>
      <p:sp>
        <p:nvSpPr>
          <p:cNvPr id="156" name="Google Shape;156;p30"/>
          <p:cNvSpPr txBox="1">
            <a:spLocks noGrp="1"/>
          </p:cNvSpPr>
          <p:nvPr>
            <p:ph type="body" idx="2"/>
          </p:nvPr>
        </p:nvSpPr>
        <p:spPr>
          <a:xfrm>
            <a:off x="23241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lnSpc>
                <a:spcPct val="100000"/>
              </a:lnSpc>
              <a:spcBef>
                <a:spcPts val="300"/>
              </a:spcBef>
              <a:spcAft>
                <a:spcPts val="0"/>
              </a:spcAft>
              <a:buClr>
                <a:schemeClr val="dk1"/>
              </a:buClr>
              <a:buSzPts val="1400"/>
              <a:buChar char="•"/>
              <a:defRPr sz="1400"/>
            </a:lvl1pPr>
            <a:lvl2pPr marL="914400" lvl="1" indent="-304800" algn="l">
              <a:lnSpc>
                <a:spcPct val="100000"/>
              </a:lnSpc>
              <a:spcBef>
                <a:spcPts val="200"/>
              </a:spcBef>
              <a:spcAft>
                <a:spcPts val="0"/>
              </a:spcAft>
              <a:buClr>
                <a:schemeClr val="dk1"/>
              </a:buClr>
              <a:buSzPts val="1200"/>
              <a:buChar char="–"/>
              <a:defRPr sz="1200"/>
            </a:lvl2pPr>
            <a:lvl3pPr marL="1371600" lvl="2" indent="-292100" algn="l">
              <a:lnSpc>
                <a:spcPct val="100000"/>
              </a:lnSpc>
              <a:spcBef>
                <a:spcPts val="200"/>
              </a:spcBef>
              <a:spcAft>
                <a:spcPts val="0"/>
              </a:spcAft>
              <a:buClr>
                <a:schemeClr val="dk1"/>
              </a:buClr>
              <a:buSzPts val="1000"/>
              <a:buChar char="•"/>
              <a:defRPr sz="1000"/>
            </a:lvl3pPr>
            <a:lvl4pPr marL="1828800" lvl="3" indent="-285750" algn="l">
              <a:lnSpc>
                <a:spcPct val="100000"/>
              </a:lnSpc>
              <a:spcBef>
                <a:spcPts val="200"/>
              </a:spcBef>
              <a:spcAft>
                <a:spcPts val="0"/>
              </a:spcAft>
              <a:buClr>
                <a:schemeClr val="dk1"/>
              </a:buClr>
              <a:buSzPts val="900"/>
              <a:buChar char="–"/>
              <a:defRPr sz="900"/>
            </a:lvl4pPr>
            <a:lvl5pPr marL="2286000" lvl="4" indent="-285750" algn="l">
              <a:lnSpc>
                <a:spcPct val="100000"/>
              </a:lnSpc>
              <a:spcBef>
                <a:spcPts val="200"/>
              </a:spcBef>
              <a:spcAft>
                <a:spcPts val="0"/>
              </a:spcAft>
              <a:buClr>
                <a:schemeClr val="dk1"/>
              </a:buClr>
              <a:buSzPts val="900"/>
              <a:buChar char="»"/>
              <a:defRPr sz="900"/>
            </a:lvl5pPr>
            <a:lvl6pPr marL="2743200" lvl="5" indent="-285750" algn="l">
              <a:lnSpc>
                <a:spcPct val="100000"/>
              </a:lnSpc>
              <a:spcBef>
                <a:spcPts val="200"/>
              </a:spcBef>
              <a:spcAft>
                <a:spcPts val="0"/>
              </a:spcAft>
              <a:buClr>
                <a:schemeClr val="dk1"/>
              </a:buClr>
              <a:buSzPts val="900"/>
              <a:buChar char="•"/>
              <a:defRPr sz="900"/>
            </a:lvl6pPr>
            <a:lvl7pPr marL="3200400" lvl="6" indent="-285750" algn="l">
              <a:lnSpc>
                <a:spcPct val="100000"/>
              </a:lnSpc>
              <a:spcBef>
                <a:spcPts val="200"/>
              </a:spcBef>
              <a:spcAft>
                <a:spcPts val="0"/>
              </a:spcAft>
              <a:buClr>
                <a:schemeClr val="dk1"/>
              </a:buClr>
              <a:buSzPts val="900"/>
              <a:buChar char="•"/>
              <a:defRPr sz="900"/>
            </a:lvl7pPr>
            <a:lvl8pPr marL="3657600" lvl="7" indent="-285750" algn="l">
              <a:lnSpc>
                <a:spcPct val="100000"/>
              </a:lnSpc>
              <a:spcBef>
                <a:spcPts val="200"/>
              </a:spcBef>
              <a:spcAft>
                <a:spcPts val="0"/>
              </a:spcAft>
              <a:buClr>
                <a:schemeClr val="dk1"/>
              </a:buClr>
              <a:buSzPts val="900"/>
              <a:buChar char="•"/>
              <a:defRPr sz="900"/>
            </a:lvl8pPr>
            <a:lvl9pPr marL="4114800" lvl="8" indent="-285750" algn="l">
              <a:lnSpc>
                <a:spcPct val="100000"/>
              </a:lnSpc>
              <a:spcBef>
                <a:spcPts val="200"/>
              </a:spcBef>
              <a:spcAft>
                <a:spcPts val="0"/>
              </a:spcAft>
              <a:buClr>
                <a:schemeClr val="dk1"/>
              </a:buClr>
              <a:buSzPts val="900"/>
              <a:buChar char="•"/>
              <a:defRPr sz="900"/>
            </a:lvl9pPr>
          </a:lstStyle>
          <a:p>
            <a:endParaRPr/>
          </a:p>
        </p:txBody>
      </p:sp>
      <p:sp>
        <p:nvSpPr>
          <p:cNvPr id="157" name="Google Shape;157;p30"/>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58" name="Google Shape;158;p30"/>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59" name="Google Shape;159;p30"/>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60"/>
        <p:cNvGrpSpPr/>
        <p:nvPr/>
      </p:nvGrpSpPr>
      <p:grpSpPr>
        <a:xfrm>
          <a:off x="0" y="0"/>
          <a:ext cx="0" cy="0"/>
          <a:chOff x="0" y="0"/>
          <a:chExt cx="0" cy="0"/>
        </a:xfrm>
      </p:grpSpPr>
      <p:sp>
        <p:nvSpPr>
          <p:cNvPr id="161" name="Google Shape;161;p31"/>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lnSpc>
                <a:spcPct val="100000"/>
              </a:lnSpc>
              <a:spcBef>
                <a:spcPts val="0"/>
              </a:spcBef>
              <a:spcAft>
                <a:spcPts val="0"/>
              </a:spcAft>
              <a:buClr>
                <a:schemeClr val="dk1"/>
              </a:buClr>
              <a:buSzPts val="2200"/>
              <a:buFont typeface="Calibri"/>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62" name="Google Shape;162;p31"/>
          <p:cNvSpPr txBox="1">
            <a:spLocks noGrp="1"/>
          </p:cNvSpPr>
          <p:nvPr>
            <p:ph type="body" idx="1"/>
          </p:nvPr>
        </p:nvSpPr>
        <p:spPr>
          <a:xfrm>
            <a:off x="228600" y="767556"/>
            <a:ext cx="2020094" cy="319881"/>
          </a:xfrm>
          <a:prstGeom prst="rect">
            <a:avLst/>
          </a:prstGeom>
          <a:noFill/>
          <a:ln>
            <a:noFill/>
          </a:ln>
        </p:spPr>
        <p:txBody>
          <a:bodyPr spcFirstLastPara="1" wrap="square" lIns="45725" tIns="22850" rIns="45725" bIns="22850" anchor="b" anchorCtr="0">
            <a:normAutofit/>
          </a:bodyPr>
          <a:lstStyle>
            <a:lvl1pPr marL="457200" lvl="0" indent="-228600" algn="l">
              <a:lnSpc>
                <a:spcPct val="100000"/>
              </a:lnSpc>
              <a:spcBef>
                <a:spcPts val="200"/>
              </a:spcBef>
              <a:spcAft>
                <a:spcPts val="0"/>
              </a:spcAft>
              <a:buClr>
                <a:schemeClr val="dk1"/>
              </a:buClr>
              <a:buSzPts val="1200"/>
              <a:buNone/>
              <a:defRPr sz="1200" b="1"/>
            </a:lvl1pPr>
            <a:lvl2pPr marL="914400" lvl="1" indent="-228600" algn="l">
              <a:lnSpc>
                <a:spcPct val="100000"/>
              </a:lnSpc>
              <a:spcBef>
                <a:spcPts val="200"/>
              </a:spcBef>
              <a:spcAft>
                <a:spcPts val="0"/>
              </a:spcAft>
              <a:buClr>
                <a:schemeClr val="dk1"/>
              </a:buClr>
              <a:buSzPts val="1000"/>
              <a:buNone/>
              <a:defRPr sz="1000" b="1"/>
            </a:lvl2pPr>
            <a:lvl3pPr marL="1371600" lvl="2" indent="-228600" algn="l">
              <a:lnSpc>
                <a:spcPct val="100000"/>
              </a:lnSpc>
              <a:spcBef>
                <a:spcPts val="200"/>
              </a:spcBef>
              <a:spcAft>
                <a:spcPts val="0"/>
              </a:spcAft>
              <a:buClr>
                <a:schemeClr val="dk1"/>
              </a:buClr>
              <a:buSzPts val="900"/>
              <a:buNone/>
              <a:defRPr sz="900" b="1"/>
            </a:lvl3pPr>
            <a:lvl4pPr marL="1828800" lvl="3" indent="-228600" algn="l">
              <a:lnSpc>
                <a:spcPct val="100000"/>
              </a:lnSpc>
              <a:spcBef>
                <a:spcPts val="200"/>
              </a:spcBef>
              <a:spcAft>
                <a:spcPts val="0"/>
              </a:spcAft>
              <a:buClr>
                <a:schemeClr val="dk1"/>
              </a:buClr>
              <a:buSzPts val="800"/>
              <a:buNone/>
              <a:defRPr sz="800" b="1"/>
            </a:lvl4pPr>
            <a:lvl5pPr marL="2286000" lvl="4" indent="-228600" algn="l">
              <a:lnSpc>
                <a:spcPct val="100000"/>
              </a:lnSpc>
              <a:spcBef>
                <a:spcPts val="200"/>
              </a:spcBef>
              <a:spcAft>
                <a:spcPts val="0"/>
              </a:spcAft>
              <a:buClr>
                <a:schemeClr val="dk1"/>
              </a:buClr>
              <a:buSzPts val="800"/>
              <a:buNone/>
              <a:defRPr sz="800" b="1"/>
            </a:lvl5pPr>
            <a:lvl6pPr marL="2743200" lvl="5" indent="-228600" algn="l">
              <a:lnSpc>
                <a:spcPct val="100000"/>
              </a:lnSpc>
              <a:spcBef>
                <a:spcPts val="200"/>
              </a:spcBef>
              <a:spcAft>
                <a:spcPts val="0"/>
              </a:spcAft>
              <a:buClr>
                <a:schemeClr val="dk1"/>
              </a:buClr>
              <a:buSzPts val="800"/>
              <a:buNone/>
              <a:defRPr sz="800" b="1"/>
            </a:lvl6pPr>
            <a:lvl7pPr marL="3200400" lvl="6" indent="-228600" algn="l">
              <a:lnSpc>
                <a:spcPct val="100000"/>
              </a:lnSpc>
              <a:spcBef>
                <a:spcPts val="200"/>
              </a:spcBef>
              <a:spcAft>
                <a:spcPts val="0"/>
              </a:spcAft>
              <a:buClr>
                <a:schemeClr val="dk1"/>
              </a:buClr>
              <a:buSzPts val="800"/>
              <a:buNone/>
              <a:defRPr sz="800" b="1"/>
            </a:lvl7pPr>
            <a:lvl8pPr marL="3657600" lvl="7" indent="-228600" algn="l">
              <a:lnSpc>
                <a:spcPct val="100000"/>
              </a:lnSpc>
              <a:spcBef>
                <a:spcPts val="200"/>
              </a:spcBef>
              <a:spcAft>
                <a:spcPts val="0"/>
              </a:spcAft>
              <a:buClr>
                <a:schemeClr val="dk1"/>
              </a:buClr>
              <a:buSzPts val="800"/>
              <a:buNone/>
              <a:defRPr sz="800" b="1"/>
            </a:lvl8pPr>
            <a:lvl9pPr marL="4114800" lvl="8" indent="-228600" algn="l">
              <a:lnSpc>
                <a:spcPct val="100000"/>
              </a:lnSpc>
              <a:spcBef>
                <a:spcPts val="200"/>
              </a:spcBef>
              <a:spcAft>
                <a:spcPts val="0"/>
              </a:spcAft>
              <a:buClr>
                <a:schemeClr val="dk1"/>
              </a:buClr>
              <a:buSzPts val="800"/>
              <a:buNone/>
              <a:defRPr sz="800" b="1"/>
            </a:lvl9pPr>
          </a:lstStyle>
          <a:p>
            <a:endParaRPr/>
          </a:p>
        </p:txBody>
      </p:sp>
      <p:sp>
        <p:nvSpPr>
          <p:cNvPr id="163" name="Google Shape;163;p31"/>
          <p:cNvSpPr txBox="1">
            <a:spLocks noGrp="1"/>
          </p:cNvSpPr>
          <p:nvPr>
            <p:ph type="body" idx="2"/>
          </p:nvPr>
        </p:nvSpPr>
        <p:spPr>
          <a:xfrm>
            <a:off x="228600" y="1087438"/>
            <a:ext cx="2020094" cy="1975644"/>
          </a:xfrm>
          <a:prstGeom prst="rect">
            <a:avLst/>
          </a:prstGeom>
          <a:noFill/>
          <a:ln>
            <a:noFill/>
          </a:ln>
        </p:spPr>
        <p:txBody>
          <a:bodyPr spcFirstLastPara="1" wrap="square" lIns="45725" tIns="22850" rIns="45725" bIns="22850" anchor="t" anchorCtr="0">
            <a:normAutofit/>
          </a:bodyPr>
          <a:lstStyle>
            <a:lvl1pPr marL="457200" lvl="0" indent="-304800" algn="l">
              <a:lnSpc>
                <a:spcPct val="100000"/>
              </a:lnSpc>
              <a:spcBef>
                <a:spcPts val="200"/>
              </a:spcBef>
              <a:spcAft>
                <a:spcPts val="0"/>
              </a:spcAft>
              <a:buClr>
                <a:schemeClr val="dk1"/>
              </a:buClr>
              <a:buSzPts val="1200"/>
              <a:buChar char="•"/>
              <a:defRPr sz="1200"/>
            </a:lvl1pPr>
            <a:lvl2pPr marL="914400" lvl="1" indent="-292100" algn="l">
              <a:lnSpc>
                <a:spcPct val="100000"/>
              </a:lnSpc>
              <a:spcBef>
                <a:spcPts val="200"/>
              </a:spcBef>
              <a:spcAft>
                <a:spcPts val="0"/>
              </a:spcAft>
              <a:buClr>
                <a:schemeClr val="dk1"/>
              </a:buClr>
              <a:buSzPts val="1000"/>
              <a:buChar char="–"/>
              <a:defRPr sz="1000"/>
            </a:lvl2pPr>
            <a:lvl3pPr marL="1371600" lvl="2" indent="-285750" algn="l">
              <a:lnSpc>
                <a:spcPct val="100000"/>
              </a:lnSpc>
              <a:spcBef>
                <a:spcPts val="200"/>
              </a:spcBef>
              <a:spcAft>
                <a:spcPts val="0"/>
              </a:spcAft>
              <a:buClr>
                <a:schemeClr val="dk1"/>
              </a:buClr>
              <a:buSzPts val="900"/>
              <a:buChar char="•"/>
              <a:defRPr sz="900"/>
            </a:lvl3pPr>
            <a:lvl4pPr marL="1828800" lvl="3" indent="-279400" algn="l">
              <a:lnSpc>
                <a:spcPct val="100000"/>
              </a:lnSpc>
              <a:spcBef>
                <a:spcPts val="200"/>
              </a:spcBef>
              <a:spcAft>
                <a:spcPts val="0"/>
              </a:spcAft>
              <a:buClr>
                <a:schemeClr val="dk1"/>
              </a:buClr>
              <a:buSzPts val="800"/>
              <a:buChar char="–"/>
              <a:defRPr sz="800"/>
            </a:lvl4pPr>
            <a:lvl5pPr marL="2286000" lvl="4" indent="-279400" algn="l">
              <a:lnSpc>
                <a:spcPct val="100000"/>
              </a:lnSpc>
              <a:spcBef>
                <a:spcPts val="200"/>
              </a:spcBef>
              <a:spcAft>
                <a:spcPts val="0"/>
              </a:spcAft>
              <a:buClr>
                <a:schemeClr val="dk1"/>
              </a:buClr>
              <a:buSzPts val="800"/>
              <a:buChar char="»"/>
              <a:defRPr sz="800"/>
            </a:lvl5pPr>
            <a:lvl6pPr marL="2743200" lvl="5" indent="-279400" algn="l">
              <a:lnSpc>
                <a:spcPct val="100000"/>
              </a:lnSpc>
              <a:spcBef>
                <a:spcPts val="200"/>
              </a:spcBef>
              <a:spcAft>
                <a:spcPts val="0"/>
              </a:spcAft>
              <a:buClr>
                <a:schemeClr val="dk1"/>
              </a:buClr>
              <a:buSzPts val="800"/>
              <a:buChar char="•"/>
              <a:defRPr sz="800"/>
            </a:lvl6pPr>
            <a:lvl7pPr marL="3200400" lvl="6" indent="-279400" algn="l">
              <a:lnSpc>
                <a:spcPct val="100000"/>
              </a:lnSpc>
              <a:spcBef>
                <a:spcPts val="200"/>
              </a:spcBef>
              <a:spcAft>
                <a:spcPts val="0"/>
              </a:spcAft>
              <a:buClr>
                <a:schemeClr val="dk1"/>
              </a:buClr>
              <a:buSzPts val="800"/>
              <a:buChar char="•"/>
              <a:defRPr sz="800"/>
            </a:lvl7pPr>
            <a:lvl8pPr marL="3657600" lvl="7" indent="-279400" algn="l">
              <a:lnSpc>
                <a:spcPct val="100000"/>
              </a:lnSpc>
              <a:spcBef>
                <a:spcPts val="200"/>
              </a:spcBef>
              <a:spcAft>
                <a:spcPts val="0"/>
              </a:spcAft>
              <a:buClr>
                <a:schemeClr val="dk1"/>
              </a:buClr>
              <a:buSzPts val="800"/>
              <a:buChar char="•"/>
              <a:defRPr sz="800"/>
            </a:lvl8pPr>
            <a:lvl9pPr marL="4114800" lvl="8" indent="-279400" algn="l">
              <a:lnSpc>
                <a:spcPct val="100000"/>
              </a:lnSpc>
              <a:spcBef>
                <a:spcPts val="200"/>
              </a:spcBef>
              <a:spcAft>
                <a:spcPts val="0"/>
              </a:spcAft>
              <a:buClr>
                <a:schemeClr val="dk1"/>
              </a:buClr>
              <a:buSzPts val="800"/>
              <a:buChar char="•"/>
              <a:defRPr sz="800"/>
            </a:lvl9pPr>
          </a:lstStyle>
          <a:p>
            <a:endParaRPr/>
          </a:p>
        </p:txBody>
      </p:sp>
      <p:sp>
        <p:nvSpPr>
          <p:cNvPr id="164" name="Google Shape;164;p31"/>
          <p:cNvSpPr txBox="1">
            <a:spLocks noGrp="1"/>
          </p:cNvSpPr>
          <p:nvPr>
            <p:ph type="body" idx="3"/>
          </p:nvPr>
        </p:nvSpPr>
        <p:spPr>
          <a:xfrm>
            <a:off x="2322513" y="767556"/>
            <a:ext cx="2020888" cy="319881"/>
          </a:xfrm>
          <a:prstGeom prst="rect">
            <a:avLst/>
          </a:prstGeom>
          <a:noFill/>
          <a:ln>
            <a:noFill/>
          </a:ln>
        </p:spPr>
        <p:txBody>
          <a:bodyPr spcFirstLastPara="1" wrap="square" lIns="45725" tIns="22850" rIns="45725" bIns="22850" anchor="b" anchorCtr="0">
            <a:normAutofit/>
          </a:bodyPr>
          <a:lstStyle>
            <a:lvl1pPr marL="457200" lvl="0" indent="-228600" algn="l">
              <a:lnSpc>
                <a:spcPct val="100000"/>
              </a:lnSpc>
              <a:spcBef>
                <a:spcPts val="200"/>
              </a:spcBef>
              <a:spcAft>
                <a:spcPts val="0"/>
              </a:spcAft>
              <a:buClr>
                <a:schemeClr val="dk1"/>
              </a:buClr>
              <a:buSzPts val="1200"/>
              <a:buNone/>
              <a:defRPr sz="1200" b="1"/>
            </a:lvl1pPr>
            <a:lvl2pPr marL="914400" lvl="1" indent="-228600" algn="l">
              <a:lnSpc>
                <a:spcPct val="100000"/>
              </a:lnSpc>
              <a:spcBef>
                <a:spcPts val="200"/>
              </a:spcBef>
              <a:spcAft>
                <a:spcPts val="0"/>
              </a:spcAft>
              <a:buClr>
                <a:schemeClr val="dk1"/>
              </a:buClr>
              <a:buSzPts val="1000"/>
              <a:buNone/>
              <a:defRPr sz="1000" b="1"/>
            </a:lvl2pPr>
            <a:lvl3pPr marL="1371600" lvl="2" indent="-228600" algn="l">
              <a:lnSpc>
                <a:spcPct val="100000"/>
              </a:lnSpc>
              <a:spcBef>
                <a:spcPts val="200"/>
              </a:spcBef>
              <a:spcAft>
                <a:spcPts val="0"/>
              </a:spcAft>
              <a:buClr>
                <a:schemeClr val="dk1"/>
              </a:buClr>
              <a:buSzPts val="900"/>
              <a:buNone/>
              <a:defRPr sz="900" b="1"/>
            </a:lvl3pPr>
            <a:lvl4pPr marL="1828800" lvl="3" indent="-228600" algn="l">
              <a:lnSpc>
                <a:spcPct val="100000"/>
              </a:lnSpc>
              <a:spcBef>
                <a:spcPts val="200"/>
              </a:spcBef>
              <a:spcAft>
                <a:spcPts val="0"/>
              </a:spcAft>
              <a:buClr>
                <a:schemeClr val="dk1"/>
              </a:buClr>
              <a:buSzPts val="800"/>
              <a:buNone/>
              <a:defRPr sz="800" b="1"/>
            </a:lvl4pPr>
            <a:lvl5pPr marL="2286000" lvl="4" indent="-228600" algn="l">
              <a:lnSpc>
                <a:spcPct val="100000"/>
              </a:lnSpc>
              <a:spcBef>
                <a:spcPts val="200"/>
              </a:spcBef>
              <a:spcAft>
                <a:spcPts val="0"/>
              </a:spcAft>
              <a:buClr>
                <a:schemeClr val="dk1"/>
              </a:buClr>
              <a:buSzPts val="800"/>
              <a:buNone/>
              <a:defRPr sz="800" b="1"/>
            </a:lvl5pPr>
            <a:lvl6pPr marL="2743200" lvl="5" indent="-228600" algn="l">
              <a:lnSpc>
                <a:spcPct val="100000"/>
              </a:lnSpc>
              <a:spcBef>
                <a:spcPts val="200"/>
              </a:spcBef>
              <a:spcAft>
                <a:spcPts val="0"/>
              </a:spcAft>
              <a:buClr>
                <a:schemeClr val="dk1"/>
              </a:buClr>
              <a:buSzPts val="800"/>
              <a:buNone/>
              <a:defRPr sz="800" b="1"/>
            </a:lvl6pPr>
            <a:lvl7pPr marL="3200400" lvl="6" indent="-228600" algn="l">
              <a:lnSpc>
                <a:spcPct val="100000"/>
              </a:lnSpc>
              <a:spcBef>
                <a:spcPts val="200"/>
              </a:spcBef>
              <a:spcAft>
                <a:spcPts val="0"/>
              </a:spcAft>
              <a:buClr>
                <a:schemeClr val="dk1"/>
              </a:buClr>
              <a:buSzPts val="800"/>
              <a:buNone/>
              <a:defRPr sz="800" b="1"/>
            </a:lvl7pPr>
            <a:lvl8pPr marL="3657600" lvl="7" indent="-228600" algn="l">
              <a:lnSpc>
                <a:spcPct val="100000"/>
              </a:lnSpc>
              <a:spcBef>
                <a:spcPts val="200"/>
              </a:spcBef>
              <a:spcAft>
                <a:spcPts val="0"/>
              </a:spcAft>
              <a:buClr>
                <a:schemeClr val="dk1"/>
              </a:buClr>
              <a:buSzPts val="800"/>
              <a:buNone/>
              <a:defRPr sz="800" b="1"/>
            </a:lvl8pPr>
            <a:lvl9pPr marL="4114800" lvl="8" indent="-228600" algn="l">
              <a:lnSpc>
                <a:spcPct val="100000"/>
              </a:lnSpc>
              <a:spcBef>
                <a:spcPts val="200"/>
              </a:spcBef>
              <a:spcAft>
                <a:spcPts val="0"/>
              </a:spcAft>
              <a:buClr>
                <a:schemeClr val="dk1"/>
              </a:buClr>
              <a:buSzPts val="800"/>
              <a:buNone/>
              <a:defRPr sz="800" b="1"/>
            </a:lvl9pPr>
          </a:lstStyle>
          <a:p>
            <a:endParaRPr/>
          </a:p>
        </p:txBody>
      </p:sp>
      <p:sp>
        <p:nvSpPr>
          <p:cNvPr id="165" name="Google Shape;165;p31"/>
          <p:cNvSpPr txBox="1">
            <a:spLocks noGrp="1"/>
          </p:cNvSpPr>
          <p:nvPr>
            <p:ph type="body" idx="4"/>
          </p:nvPr>
        </p:nvSpPr>
        <p:spPr>
          <a:xfrm>
            <a:off x="2322513" y="1087438"/>
            <a:ext cx="2020888" cy="1975644"/>
          </a:xfrm>
          <a:prstGeom prst="rect">
            <a:avLst/>
          </a:prstGeom>
          <a:noFill/>
          <a:ln>
            <a:noFill/>
          </a:ln>
        </p:spPr>
        <p:txBody>
          <a:bodyPr spcFirstLastPara="1" wrap="square" lIns="45725" tIns="22850" rIns="45725" bIns="22850" anchor="t" anchorCtr="0">
            <a:normAutofit/>
          </a:bodyPr>
          <a:lstStyle>
            <a:lvl1pPr marL="457200" lvl="0" indent="-304800" algn="l">
              <a:lnSpc>
                <a:spcPct val="100000"/>
              </a:lnSpc>
              <a:spcBef>
                <a:spcPts val="200"/>
              </a:spcBef>
              <a:spcAft>
                <a:spcPts val="0"/>
              </a:spcAft>
              <a:buClr>
                <a:schemeClr val="dk1"/>
              </a:buClr>
              <a:buSzPts val="1200"/>
              <a:buChar char="•"/>
              <a:defRPr sz="1200"/>
            </a:lvl1pPr>
            <a:lvl2pPr marL="914400" lvl="1" indent="-292100" algn="l">
              <a:lnSpc>
                <a:spcPct val="100000"/>
              </a:lnSpc>
              <a:spcBef>
                <a:spcPts val="200"/>
              </a:spcBef>
              <a:spcAft>
                <a:spcPts val="0"/>
              </a:spcAft>
              <a:buClr>
                <a:schemeClr val="dk1"/>
              </a:buClr>
              <a:buSzPts val="1000"/>
              <a:buChar char="–"/>
              <a:defRPr sz="1000"/>
            </a:lvl2pPr>
            <a:lvl3pPr marL="1371600" lvl="2" indent="-285750" algn="l">
              <a:lnSpc>
                <a:spcPct val="100000"/>
              </a:lnSpc>
              <a:spcBef>
                <a:spcPts val="200"/>
              </a:spcBef>
              <a:spcAft>
                <a:spcPts val="0"/>
              </a:spcAft>
              <a:buClr>
                <a:schemeClr val="dk1"/>
              </a:buClr>
              <a:buSzPts val="900"/>
              <a:buChar char="•"/>
              <a:defRPr sz="900"/>
            </a:lvl3pPr>
            <a:lvl4pPr marL="1828800" lvl="3" indent="-279400" algn="l">
              <a:lnSpc>
                <a:spcPct val="100000"/>
              </a:lnSpc>
              <a:spcBef>
                <a:spcPts val="200"/>
              </a:spcBef>
              <a:spcAft>
                <a:spcPts val="0"/>
              </a:spcAft>
              <a:buClr>
                <a:schemeClr val="dk1"/>
              </a:buClr>
              <a:buSzPts val="800"/>
              <a:buChar char="–"/>
              <a:defRPr sz="800"/>
            </a:lvl4pPr>
            <a:lvl5pPr marL="2286000" lvl="4" indent="-279400" algn="l">
              <a:lnSpc>
                <a:spcPct val="100000"/>
              </a:lnSpc>
              <a:spcBef>
                <a:spcPts val="200"/>
              </a:spcBef>
              <a:spcAft>
                <a:spcPts val="0"/>
              </a:spcAft>
              <a:buClr>
                <a:schemeClr val="dk1"/>
              </a:buClr>
              <a:buSzPts val="800"/>
              <a:buChar char="»"/>
              <a:defRPr sz="800"/>
            </a:lvl5pPr>
            <a:lvl6pPr marL="2743200" lvl="5" indent="-279400" algn="l">
              <a:lnSpc>
                <a:spcPct val="100000"/>
              </a:lnSpc>
              <a:spcBef>
                <a:spcPts val="200"/>
              </a:spcBef>
              <a:spcAft>
                <a:spcPts val="0"/>
              </a:spcAft>
              <a:buClr>
                <a:schemeClr val="dk1"/>
              </a:buClr>
              <a:buSzPts val="800"/>
              <a:buChar char="•"/>
              <a:defRPr sz="800"/>
            </a:lvl6pPr>
            <a:lvl7pPr marL="3200400" lvl="6" indent="-279400" algn="l">
              <a:lnSpc>
                <a:spcPct val="100000"/>
              </a:lnSpc>
              <a:spcBef>
                <a:spcPts val="200"/>
              </a:spcBef>
              <a:spcAft>
                <a:spcPts val="0"/>
              </a:spcAft>
              <a:buClr>
                <a:schemeClr val="dk1"/>
              </a:buClr>
              <a:buSzPts val="800"/>
              <a:buChar char="•"/>
              <a:defRPr sz="800"/>
            </a:lvl7pPr>
            <a:lvl8pPr marL="3657600" lvl="7" indent="-279400" algn="l">
              <a:lnSpc>
                <a:spcPct val="100000"/>
              </a:lnSpc>
              <a:spcBef>
                <a:spcPts val="200"/>
              </a:spcBef>
              <a:spcAft>
                <a:spcPts val="0"/>
              </a:spcAft>
              <a:buClr>
                <a:schemeClr val="dk1"/>
              </a:buClr>
              <a:buSzPts val="800"/>
              <a:buChar char="•"/>
              <a:defRPr sz="800"/>
            </a:lvl8pPr>
            <a:lvl9pPr marL="4114800" lvl="8" indent="-279400" algn="l">
              <a:lnSpc>
                <a:spcPct val="100000"/>
              </a:lnSpc>
              <a:spcBef>
                <a:spcPts val="200"/>
              </a:spcBef>
              <a:spcAft>
                <a:spcPts val="0"/>
              </a:spcAft>
              <a:buClr>
                <a:schemeClr val="dk1"/>
              </a:buClr>
              <a:buSzPts val="800"/>
              <a:buChar char="•"/>
              <a:defRPr sz="800"/>
            </a:lvl9pPr>
          </a:lstStyle>
          <a:p>
            <a:endParaRPr/>
          </a:p>
        </p:txBody>
      </p:sp>
      <p:sp>
        <p:nvSpPr>
          <p:cNvPr id="166" name="Google Shape;166;p31"/>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67" name="Google Shape;167;p31"/>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68" name="Google Shape;168;p31"/>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9"/>
        <p:cNvGrpSpPr/>
        <p:nvPr/>
      </p:nvGrpSpPr>
      <p:grpSpPr>
        <a:xfrm>
          <a:off x="0" y="0"/>
          <a:ext cx="0" cy="0"/>
          <a:chOff x="0" y="0"/>
          <a:chExt cx="0" cy="0"/>
        </a:xfrm>
      </p:grpSpPr>
      <p:sp>
        <p:nvSpPr>
          <p:cNvPr id="170" name="Google Shape;170;p32"/>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lnSpc>
                <a:spcPct val="100000"/>
              </a:lnSpc>
              <a:spcBef>
                <a:spcPts val="0"/>
              </a:spcBef>
              <a:spcAft>
                <a:spcPts val="0"/>
              </a:spcAft>
              <a:buClr>
                <a:schemeClr val="dk1"/>
              </a:buClr>
              <a:buSzPts val="9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71" name="Google Shape;171;p32"/>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72" name="Google Shape;172;p32"/>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73" name="Google Shape;173;p32"/>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74"/>
        <p:cNvGrpSpPr/>
        <p:nvPr/>
      </p:nvGrpSpPr>
      <p:grpSpPr>
        <a:xfrm>
          <a:off x="0" y="0"/>
          <a:ext cx="0" cy="0"/>
          <a:chOff x="0" y="0"/>
          <a:chExt cx="0" cy="0"/>
        </a:xfrm>
      </p:grpSpPr>
      <p:sp>
        <p:nvSpPr>
          <p:cNvPr id="175" name="Google Shape;175;p33"/>
          <p:cNvSpPr txBox="1">
            <a:spLocks noGrp="1"/>
          </p:cNvSpPr>
          <p:nvPr>
            <p:ph type="title"/>
          </p:nvPr>
        </p:nvSpPr>
        <p:spPr>
          <a:xfrm>
            <a:off x="228600" y="136525"/>
            <a:ext cx="1504157" cy="581025"/>
          </a:xfrm>
          <a:prstGeom prst="rect">
            <a:avLst/>
          </a:prstGeom>
          <a:noFill/>
          <a:ln>
            <a:noFill/>
          </a:ln>
        </p:spPr>
        <p:txBody>
          <a:bodyPr spcFirstLastPara="1" wrap="square" lIns="45725" tIns="22850" rIns="45725" bIns="22850" anchor="b" anchorCtr="0">
            <a:normAutofit/>
          </a:bodyPr>
          <a:lstStyle>
            <a:lvl1pPr lvl="0" algn="l">
              <a:lnSpc>
                <a:spcPct val="100000"/>
              </a:lnSpc>
              <a:spcBef>
                <a:spcPts val="0"/>
              </a:spcBef>
              <a:spcAft>
                <a:spcPts val="0"/>
              </a:spcAft>
              <a:buClr>
                <a:schemeClr val="dk1"/>
              </a:buClr>
              <a:buSzPts val="1000"/>
              <a:buFont typeface="Calibri"/>
              <a:buNone/>
              <a:defRPr sz="1000" b="1"/>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76" name="Google Shape;176;p33"/>
          <p:cNvSpPr txBox="1">
            <a:spLocks noGrp="1"/>
          </p:cNvSpPr>
          <p:nvPr>
            <p:ph type="body" idx="1"/>
          </p:nvPr>
        </p:nvSpPr>
        <p:spPr>
          <a:xfrm>
            <a:off x="1787525" y="136525"/>
            <a:ext cx="2555875" cy="2926557"/>
          </a:xfrm>
          <a:prstGeom prst="rect">
            <a:avLst/>
          </a:prstGeom>
          <a:noFill/>
          <a:ln>
            <a:noFill/>
          </a:ln>
        </p:spPr>
        <p:txBody>
          <a:bodyPr spcFirstLastPara="1" wrap="square" lIns="45725" tIns="22850" rIns="45725" bIns="22850" anchor="t" anchorCtr="0">
            <a:normAutofit/>
          </a:bodyPr>
          <a:lstStyle>
            <a:lvl1pPr marL="457200" lvl="0" indent="-330200" algn="l">
              <a:lnSpc>
                <a:spcPct val="100000"/>
              </a:lnSpc>
              <a:spcBef>
                <a:spcPts val="300"/>
              </a:spcBef>
              <a:spcAft>
                <a:spcPts val="0"/>
              </a:spcAft>
              <a:buClr>
                <a:schemeClr val="dk1"/>
              </a:buClr>
              <a:buSzPts val="1600"/>
              <a:buChar char="•"/>
              <a:defRPr sz="1600"/>
            </a:lvl1pPr>
            <a:lvl2pPr marL="914400" lvl="1" indent="-317500" algn="l">
              <a:lnSpc>
                <a:spcPct val="100000"/>
              </a:lnSpc>
              <a:spcBef>
                <a:spcPts val="300"/>
              </a:spcBef>
              <a:spcAft>
                <a:spcPts val="0"/>
              </a:spcAft>
              <a:buClr>
                <a:schemeClr val="dk1"/>
              </a:buClr>
              <a:buSzPts val="1400"/>
              <a:buChar char="–"/>
              <a:defRPr sz="1400"/>
            </a:lvl2pPr>
            <a:lvl3pPr marL="1371600" lvl="2" indent="-304800" algn="l">
              <a:lnSpc>
                <a:spcPct val="100000"/>
              </a:lnSpc>
              <a:spcBef>
                <a:spcPts val="200"/>
              </a:spcBef>
              <a:spcAft>
                <a:spcPts val="0"/>
              </a:spcAft>
              <a:buClr>
                <a:schemeClr val="dk1"/>
              </a:buClr>
              <a:buSzPts val="1200"/>
              <a:buChar char="•"/>
              <a:defRPr sz="1200"/>
            </a:lvl3pPr>
            <a:lvl4pPr marL="1828800" lvl="3" indent="-292100" algn="l">
              <a:lnSpc>
                <a:spcPct val="100000"/>
              </a:lnSpc>
              <a:spcBef>
                <a:spcPts val="200"/>
              </a:spcBef>
              <a:spcAft>
                <a:spcPts val="0"/>
              </a:spcAft>
              <a:buClr>
                <a:schemeClr val="dk1"/>
              </a:buClr>
              <a:buSzPts val="1000"/>
              <a:buChar char="–"/>
              <a:defRPr sz="1000"/>
            </a:lvl4pPr>
            <a:lvl5pPr marL="2286000" lvl="4" indent="-292100" algn="l">
              <a:lnSpc>
                <a:spcPct val="100000"/>
              </a:lnSpc>
              <a:spcBef>
                <a:spcPts val="200"/>
              </a:spcBef>
              <a:spcAft>
                <a:spcPts val="0"/>
              </a:spcAft>
              <a:buClr>
                <a:schemeClr val="dk1"/>
              </a:buClr>
              <a:buSzPts val="1000"/>
              <a:buChar char="»"/>
              <a:defRPr sz="1000"/>
            </a:lvl5pPr>
            <a:lvl6pPr marL="2743200" lvl="5" indent="-292100" algn="l">
              <a:lnSpc>
                <a:spcPct val="100000"/>
              </a:lnSpc>
              <a:spcBef>
                <a:spcPts val="200"/>
              </a:spcBef>
              <a:spcAft>
                <a:spcPts val="0"/>
              </a:spcAft>
              <a:buClr>
                <a:schemeClr val="dk1"/>
              </a:buClr>
              <a:buSzPts val="1000"/>
              <a:buChar char="•"/>
              <a:defRPr sz="1000"/>
            </a:lvl6pPr>
            <a:lvl7pPr marL="3200400" lvl="6" indent="-292100" algn="l">
              <a:lnSpc>
                <a:spcPct val="100000"/>
              </a:lnSpc>
              <a:spcBef>
                <a:spcPts val="200"/>
              </a:spcBef>
              <a:spcAft>
                <a:spcPts val="0"/>
              </a:spcAft>
              <a:buClr>
                <a:schemeClr val="dk1"/>
              </a:buClr>
              <a:buSzPts val="1000"/>
              <a:buChar char="•"/>
              <a:defRPr sz="1000"/>
            </a:lvl7pPr>
            <a:lvl8pPr marL="3657600" lvl="7" indent="-292100" algn="l">
              <a:lnSpc>
                <a:spcPct val="100000"/>
              </a:lnSpc>
              <a:spcBef>
                <a:spcPts val="200"/>
              </a:spcBef>
              <a:spcAft>
                <a:spcPts val="0"/>
              </a:spcAft>
              <a:buClr>
                <a:schemeClr val="dk1"/>
              </a:buClr>
              <a:buSzPts val="1000"/>
              <a:buChar char="•"/>
              <a:defRPr sz="1000"/>
            </a:lvl8pPr>
            <a:lvl9pPr marL="4114800" lvl="8" indent="-292100" algn="l">
              <a:lnSpc>
                <a:spcPct val="100000"/>
              </a:lnSpc>
              <a:spcBef>
                <a:spcPts val="200"/>
              </a:spcBef>
              <a:spcAft>
                <a:spcPts val="0"/>
              </a:spcAft>
              <a:buClr>
                <a:schemeClr val="dk1"/>
              </a:buClr>
              <a:buSzPts val="1000"/>
              <a:buChar char="•"/>
              <a:defRPr sz="1000"/>
            </a:lvl9pPr>
          </a:lstStyle>
          <a:p>
            <a:endParaRPr/>
          </a:p>
        </p:txBody>
      </p:sp>
      <p:sp>
        <p:nvSpPr>
          <p:cNvPr id="177" name="Google Shape;177;p33"/>
          <p:cNvSpPr txBox="1">
            <a:spLocks noGrp="1"/>
          </p:cNvSpPr>
          <p:nvPr>
            <p:ph type="body" idx="2"/>
          </p:nvPr>
        </p:nvSpPr>
        <p:spPr>
          <a:xfrm>
            <a:off x="228600" y="717550"/>
            <a:ext cx="1504157" cy="2345532"/>
          </a:xfrm>
          <a:prstGeom prst="rect">
            <a:avLst/>
          </a:prstGeom>
          <a:noFill/>
          <a:ln>
            <a:noFill/>
          </a:ln>
        </p:spPr>
        <p:txBody>
          <a:bodyPr spcFirstLastPara="1" wrap="square" lIns="45725" tIns="22850" rIns="45725" bIns="22850" anchor="t" anchorCtr="0">
            <a:normAutofit/>
          </a:bodyPr>
          <a:lstStyle>
            <a:lvl1pPr marL="457200" lvl="0" indent="-228600" algn="l">
              <a:lnSpc>
                <a:spcPct val="100000"/>
              </a:lnSpc>
              <a:spcBef>
                <a:spcPts val="100"/>
              </a:spcBef>
              <a:spcAft>
                <a:spcPts val="0"/>
              </a:spcAft>
              <a:buClr>
                <a:schemeClr val="dk1"/>
              </a:buClr>
              <a:buSzPts val="700"/>
              <a:buNone/>
              <a:defRPr sz="700"/>
            </a:lvl1pPr>
            <a:lvl2pPr marL="914400" lvl="1" indent="-228600" algn="l">
              <a:lnSpc>
                <a:spcPct val="100000"/>
              </a:lnSpc>
              <a:spcBef>
                <a:spcPts val="100"/>
              </a:spcBef>
              <a:spcAft>
                <a:spcPts val="0"/>
              </a:spcAft>
              <a:buClr>
                <a:schemeClr val="dk1"/>
              </a:buClr>
              <a:buSzPts val="600"/>
              <a:buNone/>
              <a:defRPr sz="600"/>
            </a:lvl2pPr>
            <a:lvl3pPr marL="1371600" lvl="2" indent="-228600" algn="l">
              <a:lnSpc>
                <a:spcPct val="100000"/>
              </a:lnSpc>
              <a:spcBef>
                <a:spcPts val="100"/>
              </a:spcBef>
              <a:spcAft>
                <a:spcPts val="0"/>
              </a:spcAft>
              <a:buClr>
                <a:schemeClr val="dk1"/>
              </a:buClr>
              <a:buSzPts val="500"/>
              <a:buNone/>
              <a:defRPr sz="500"/>
            </a:lvl3pPr>
            <a:lvl4pPr marL="1828800" lvl="3" indent="-228600" algn="l">
              <a:lnSpc>
                <a:spcPct val="100000"/>
              </a:lnSpc>
              <a:spcBef>
                <a:spcPts val="100"/>
              </a:spcBef>
              <a:spcAft>
                <a:spcPts val="0"/>
              </a:spcAft>
              <a:buClr>
                <a:schemeClr val="dk1"/>
              </a:buClr>
              <a:buSzPts val="500"/>
              <a:buNone/>
              <a:defRPr sz="500"/>
            </a:lvl4pPr>
            <a:lvl5pPr marL="2286000" lvl="4" indent="-228600" algn="l">
              <a:lnSpc>
                <a:spcPct val="100000"/>
              </a:lnSpc>
              <a:spcBef>
                <a:spcPts val="100"/>
              </a:spcBef>
              <a:spcAft>
                <a:spcPts val="0"/>
              </a:spcAft>
              <a:buClr>
                <a:schemeClr val="dk1"/>
              </a:buClr>
              <a:buSzPts val="500"/>
              <a:buNone/>
              <a:defRPr sz="500"/>
            </a:lvl5pPr>
            <a:lvl6pPr marL="2743200" lvl="5" indent="-228600" algn="l">
              <a:lnSpc>
                <a:spcPct val="100000"/>
              </a:lnSpc>
              <a:spcBef>
                <a:spcPts val="100"/>
              </a:spcBef>
              <a:spcAft>
                <a:spcPts val="0"/>
              </a:spcAft>
              <a:buClr>
                <a:schemeClr val="dk1"/>
              </a:buClr>
              <a:buSzPts val="500"/>
              <a:buNone/>
              <a:defRPr sz="500"/>
            </a:lvl6pPr>
            <a:lvl7pPr marL="3200400" lvl="6" indent="-228600" algn="l">
              <a:lnSpc>
                <a:spcPct val="100000"/>
              </a:lnSpc>
              <a:spcBef>
                <a:spcPts val="100"/>
              </a:spcBef>
              <a:spcAft>
                <a:spcPts val="0"/>
              </a:spcAft>
              <a:buClr>
                <a:schemeClr val="dk1"/>
              </a:buClr>
              <a:buSzPts val="500"/>
              <a:buNone/>
              <a:defRPr sz="500"/>
            </a:lvl7pPr>
            <a:lvl8pPr marL="3657600" lvl="7" indent="-228600" algn="l">
              <a:lnSpc>
                <a:spcPct val="100000"/>
              </a:lnSpc>
              <a:spcBef>
                <a:spcPts val="100"/>
              </a:spcBef>
              <a:spcAft>
                <a:spcPts val="0"/>
              </a:spcAft>
              <a:buClr>
                <a:schemeClr val="dk1"/>
              </a:buClr>
              <a:buSzPts val="500"/>
              <a:buNone/>
              <a:defRPr sz="500"/>
            </a:lvl8pPr>
            <a:lvl9pPr marL="4114800" lvl="8" indent="-228600" algn="l">
              <a:lnSpc>
                <a:spcPct val="100000"/>
              </a:lnSpc>
              <a:spcBef>
                <a:spcPts val="100"/>
              </a:spcBef>
              <a:spcAft>
                <a:spcPts val="0"/>
              </a:spcAft>
              <a:buClr>
                <a:schemeClr val="dk1"/>
              </a:buClr>
              <a:buSzPts val="500"/>
              <a:buNone/>
              <a:defRPr sz="500"/>
            </a:lvl9pPr>
          </a:lstStyle>
          <a:p>
            <a:endParaRPr/>
          </a:p>
        </p:txBody>
      </p:sp>
      <p:sp>
        <p:nvSpPr>
          <p:cNvPr id="178" name="Google Shape;178;p3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79" name="Google Shape;179;p3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80" name="Google Shape;180;p33"/>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81"/>
        <p:cNvGrpSpPr/>
        <p:nvPr/>
      </p:nvGrpSpPr>
      <p:grpSpPr>
        <a:xfrm>
          <a:off x="0" y="0"/>
          <a:ext cx="0" cy="0"/>
          <a:chOff x="0" y="0"/>
          <a:chExt cx="0" cy="0"/>
        </a:xfrm>
      </p:grpSpPr>
      <p:sp>
        <p:nvSpPr>
          <p:cNvPr id="182" name="Google Shape;182;p34"/>
          <p:cNvSpPr txBox="1">
            <a:spLocks noGrp="1"/>
          </p:cNvSpPr>
          <p:nvPr>
            <p:ph type="title"/>
          </p:nvPr>
        </p:nvSpPr>
        <p:spPr>
          <a:xfrm>
            <a:off x="896144" y="2400300"/>
            <a:ext cx="2743200" cy="283369"/>
          </a:xfrm>
          <a:prstGeom prst="rect">
            <a:avLst/>
          </a:prstGeom>
          <a:noFill/>
          <a:ln>
            <a:noFill/>
          </a:ln>
        </p:spPr>
        <p:txBody>
          <a:bodyPr spcFirstLastPara="1" wrap="square" lIns="45725" tIns="22850" rIns="45725" bIns="22850" anchor="b" anchorCtr="0">
            <a:normAutofit/>
          </a:bodyPr>
          <a:lstStyle>
            <a:lvl1pPr lvl="0" algn="l">
              <a:lnSpc>
                <a:spcPct val="100000"/>
              </a:lnSpc>
              <a:spcBef>
                <a:spcPts val="0"/>
              </a:spcBef>
              <a:spcAft>
                <a:spcPts val="0"/>
              </a:spcAft>
              <a:buClr>
                <a:schemeClr val="dk1"/>
              </a:buClr>
              <a:buSzPts val="1000"/>
              <a:buFont typeface="Calibri"/>
              <a:buNone/>
              <a:defRPr sz="1000" b="1"/>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83" name="Google Shape;183;p34"/>
          <p:cNvSpPr>
            <a:spLocks noGrp="1"/>
          </p:cNvSpPr>
          <p:nvPr>
            <p:ph type="pic" idx="2"/>
          </p:nvPr>
        </p:nvSpPr>
        <p:spPr>
          <a:xfrm>
            <a:off x="896144" y="306388"/>
            <a:ext cx="2743200" cy="2057400"/>
          </a:xfrm>
          <a:prstGeom prst="rect">
            <a:avLst/>
          </a:prstGeom>
          <a:noFill/>
          <a:ln>
            <a:noFill/>
          </a:ln>
        </p:spPr>
      </p:sp>
      <p:sp>
        <p:nvSpPr>
          <p:cNvPr id="184" name="Google Shape;184;p34"/>
          <p:cNvSpPr txBox="1">
            <a:spLocks noGrp="1"/>
          </p:cNvSpPr>
          <p:nvPr>
            <p:ph type="body" idx="1"/>
          </p:nvPr>
        </p:nvSpPr>
        <p:spPr>
          <a:xfrm>
            <a:off x="896144" y="2683669"/>
            <a:ext cx="2743200" cy="402431"/>
          </a:xfrm>
          <a:prstGeom prst="rect">
            <a:avLst/>
          </a:prstGeom>
          <a:noFill/>
          <a:ln>
            <a:noFill/>
          </a:ln>
        </p:spPr>
        <p:txBody>
          <a:bodyPr spcFirstLastPara="1" wrap="square" lIns="45725" tIns="22850" rIns="45725" bIns="22850" anchor="t" anchorCtr="0">
            <a:normAutofit/>
          </a:bodyPr>
          <a:lstStyle>
            <a:lvl1pPr marL="457200" lvl="0" indent="-228600" algn="l">
              <a:lnSpc>
                <a:spcPct val="100000"/>
              </a:lnSpc>
              <a:spcBef>
                <a:spcPts val="100"/>
              </a:spcBef>
              <a:spcAft>
                <a:spcPts val="0"/>
              </a:spcAft>
              <a:buClr>
                <a:schemeClr val="dk1"/>
              </a:buClr>
              <a:buSzPts val="700"/>
              <a:buNone/>
              <a:defRPr sz="700"/>
            </a:lvl1pPr>
            <a:lvl2pPr marL="914400" lvl="1" indent="-228600" algn="l">
              <a:lnSpc>
                <a:spcPct val="100000"/>
              </a:lnSpc>
              <a:spcBef>
                <a:spcPts val="100"/>
              </a:spcBef>
              <a:spcAft>
                <a:spcPts val="0"/>
              </a:spcAft>
              <a:buClr>
                <a:schemeClr val="dk1"/>
              </a:buClr>
              <a:buSzPts val="600"/>
              <a:buNone/>
              <a:defRPr sz="600"/>
            </a:lvl2pPr>
            <a:lvl3pPr marL="1371600" lvl="2" indent="-228600" algn="l">
              <a:lnSpc>
                <a:spcPct val="100000"/>
              </a:lnSpc>
              <a:spcBef>
                <a:spcPts val="100"/>
              </a:spcBef>
              <a:spcAft>
                <a:spcPts val="0"/>
              </a:spcAft>
              <a:buClr>
                <a:schemeClr val="dk1"/>
              </a:buClr>
              <a:buSzPts val="500"/>
              <a:buNone/>
              <a:defRPr sz="500"/>
            </a:lvl3pPr>
            <a:lvl4pPr marL="1828800" lvl="3" indent="-228600" algn="l">
              <a:lnSpc>
                <a:spcPct val="100000"/>
              </a:lnSpc>
              <a:spcBef>
                <a:spcPts val="100"/>
              </a:spcBef>
              <a:spcAft>
                <a:spcPts val="0"/>
              </a:spcAft>
              <a:buClr>
                <a:schemeClr val="dk1"/>
              </a:buClr>
              <a:buSzPts val="500"/>
              <a:buNone/>
              <a:defRPr sz="500"/>
            </a:lvl4pPr>
            <a:lvl5pPr marL="2286000" lvl="4" indent="-228600" algn="l">
              <a:lnSpc>
                <a:spcPct val="100000"/>
              </a:lnSpc>
              <a:spcBef>
                <a:spcPts val="100"/>
              </a:spcBef>
              <a:spcAft>
                <a:spcPts val="0"/>
              </a:spcAft>
              <a:buClr>
                <a:schemeClr val="dk1"/>
              </a:buClr>
              <a:buSzPts val="500"/>
              <a:buNone/>
              <a:defRPr sz="500"/>
            </a:lvl5pPr>
            <a:lvl6pPr marL="2743200" lvl="5" indent="-228600" algn="l">
              <a:lnSpc>
                <a:spcPct val="100000"/>
              </a:lnSpc>
              <a:spcBef>
                <a:spcPts val="100"/>
              </a:spcBef>
              <a:spcAft>
                <a:spcPts val="0"/>
              </a:spcAft>
              <a:buClr>
                <a:schemeClr val="dk1"/>
              </a:buClr>
              <a:buSzPts val="500"/>
              <a:buNone/>
              <a:defRPr sz="500"/>
            </a:lvl6pPr>
            <a:lvl7pPr marL="3200400" lvl="6" indent="-228600" algn="l">
              <a:lnSpc>
                <a:spcPct val="100000"/>
              </a:lnSpc>
              <a:spcBef>
                <a:spcPts val="100"/>
              </a:spcBef>
              <a:spcAft>
                <a:spcPts val="0"/>
              </a:spcAft>
              <a:buClr>
                <a:schemeClr val="dk1"/>
              </a:buClr>
              <a:buSzPts val="500"/>
              <a:buNone/>
              <a:defRPr sz="500"/>
            </a:lvl7pPr>
            <a:lvl8pPr marL="3657600" lvl="7" indent="-228600" algn="l">
              <a:lnSpc>
                <a:spcPct val="100000"/>
              </a:lnSpc>
              <a:spcBef>
                <a:spcPts val="100"/>
              </a:spcBef>
              <a:spcAft>
                <a:spcPts val="0"/>
              </a:spcAft>
              <a:buClr>
                <a:schemeClr val="dk1"/>
              </a:buClr>
              <a:buSzPts val="500"/>
              <a:buNone/>
              <a:defRPr sz="500"/>
            </a:lvl8pPr>
            <a:lvl9pPr marL="4114800" lvl="8" indent="-228600" algn="l">
              <a:lnSpc>
                <a:spcPct val="100000"/>
              </a:lnSpc>
              <a:spcBef>
                <a:spcPts val="100"/>
              </a:spcBef>
              <a:spcAft>
                <a:spcPts val="0"/>
              </a:spcAft>
              <a:buClr>
                <a:schemeClr val="dk1"/>
              </a:buClr>
              <a:buSzPts val="500"/>
              <a:buNone/>
              <a:defRPr sz="500"/>
            </a:lvl9pPr>
          </a:lstStyle>
          <a:p>
            <a:endParaRPr/>
          </a:p>
        </p:txBody>
      </p:sp>
      <p:sp>
        <p:nvSpPr>
          <p:cNvPr id="185" name="Google Shape;185;p3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86" name="Google Shape;186;p3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87" name="Google Shape;187;p34"/>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88"/>
        <p:cNvGrpSpPr/>
        <p:nvPr/>
      </p:nvGrpSpPr>
      <p:grpSpPr>
        <a:xfrm>
          <a:off x="0" y="0"/>
          <a:ext cx="0" cy="0"/>
          <a:chOff x="0" y="0"/>
          <a:chExt cx="0" cy="0"/>
        </a:xfrm>
      </p:grpSpPr>
      <p:sp>
        <p:nvSpPr>
          <p:cNvPr id="189" name="Google Shape;189;p35"/>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lnSpc>
                <a:spcPct val="100000"/>
              </a:lnSpc>
              <a:spcBef>
                <a:spcPts val="0"/>
              </a:spcBef>
              <a:spcAft>
                <a:spcPts val="0"/>
              </a:spcAft>
              <a:buClr>
                <a:schemeClr val="dk1"/>
              </a:buClr>
              <a:buSzPts val="9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90" name="Google Shape;190;p35"/>
          <p:cNvSpPr txBox="1">
            <a:spLocks noGrp="1"/>
          </p:cNvSpPr>
          <p:nvPr>
            <p:ph type="body" idx="1"/>
          </p:nvPr>
        </p:nvSpPr>
        <p:spPr>
          <a:xfrm rot="5400000">
            <a:off x="1154510" y="-125809"/>
            <a:ext cx="2262981" cy="4114800"/>
          </a:xfrm>
          <a:prstGeom prst="rect">
            <a:avLst/>
          </a:prstGeom>
          <a:noFill/>
          <a:ln>
            <a:noFill/>
          </a:ln>
        </p:spPr>
        <p:txBody>
          <a:bodyPr spcFirstLastPara="1" wrap="square" lIns="45725" tIns="22850" rIns="45725" bIns="22850" anchor="t" anchorCtr="0">
            <a:normAutofit/>
          </a:bodyPr>
          <a:lstStyle>
            <a:lvl1pPr marL="457200" lvl="0" indent="-285750" algn="l">
              <a:lnSpc>
                <a:spcPct val="100000"/>
              </a:lnSpc>
              <a:spcBef>
                <a:spcPts val="200"/>
              </a:spcBef>
              <a:spcAft>
                <a:spcPts val="0"/>
              </a:spcAft>
              <a:buClr>
                <a:schemeClr val="dk1"/>
              </a:buClr>
              <a:buSzPts val="900"/>
              <a:buChar char="•"/>
              <a:defRPr/>
            </a:lvl1pPr>
            <a:lvl2pPr marL="914400" lvl="1" indent="-285750" algn="l">
              <a:lnSpc>
                <a:spcPct val="100000"/>
              </a:lnSpc>
              <a:spcBef>
                <a:spcPts val="200"/>
              </a:spcBef>
              <a:spcAft>
                <a:spcPts val="0"/>
              </a:spcAft>
              <a:buClr>
                <a:schemeClr val="dk1"/>
              </a:buClr>
              <a:buSzPts val="900"/>
              <a:buChar char="–"/>
              <a:defRPr/>
            </a:lvl2pPr>
            <a:lvl3pPr marL="1371600" lvl="2" indent="-285750" algn="l">
              <a:lnSpc>
                <a:spcPct val="100000"/>
              </a:lnSpc>
              <a:spcBef>
                <a:spcPts val="200"/>
              </a:spcBef>
              <a:spcAft>
                <a:spcPts val="0"/>
              </a:spcAft>
              <a:buClr>
                <a:schemeClr val="dk1"/>
              </a:buClr>
              <a:buSzPts val="900"/>
              <a:buChar char="•"/>
              <a:defRPr/>
            </a:lvl3pPr>
            <a:lvl4pPr marL="1828800" lvl="3" indent="-285750" algn="l">
              <a:lnSpc>
                <a:spcPct val="100000"/>
              </a:lnSpc>
              <a:spcBef>
                <a:spcPts val="200"/>
              </a:spcBef>
              <a:spcAft>
                <a:spcPts val="0"/>
              </a:spcAft>
              <a:buClr>
                <a:schemeClr val="dk1"/>
              </a:buClr>
              <a:buSzPts val="900"/>
              <a:buChar char="–"/>
              <a:defRPr/>
            </a:lvl4pPr>
            <a:lvl5pPr marL="2286000" lvl="4" indent="-285750" algn="l">
              <a:lnSpc>
                <a:spcPct val="100000"/>
              </a:lnSpc>
              <a:spcBef>
                <a:spcPts val="200"/>
              </a:spcBef>
              <a:spcAft>
                <a:spcPts val="0"/>
              </a:spcAft>
              <a:buClr>
                <a:schemeClr val="dk1"/>
              </a:buClr>
              <a:buSzPts val="900"/>
              <a:buChar char="»"/>
              <a:defRPr/>
            </a:lvl5pPr>
            <a:lvl6pPr marL="2743200" lvl="5" indent="-285750" algn="l">
              <a:lnSpc>
                <a:spcPct val="100000"/>
              </a:lnSpc>
              <a:spcBef>
                <a:spcPts val="200"/>
              </a:spcBef>
              <a:spcAft>
                <a:spcPts val="0"/>
              </a:spcAft>
              <a:buClr>
                <a:schemeClr val="dk1"/>
              </a:buClr>
              <a:buSzPts val="900"/>
              <a:buChar char="•"/>
              <a:defRPr/>
            </a:lvl6pPr>
            <a:lvl7pPr marL="3200400" lvl="6" indent="-285750" algn="l">
              <a:lnSpc>
                <a:spcPct val="100000"/>
              </a:lnSpc>
              <a:spcBef>
                <a:spcPts val="200"/>
              </a:spcBef>
              <a:spcAft>
                <a:spcPts val="0"/>
              </a:spcAft>
              <a:buClr>
                <a:schemeClr val="dk1"/>
              </a:buClr>
              <a:buSzPts val="900"/>
              <a:buChar char="•"/>
              <a:defRPr/>
            </a:lvl7pPr>
            <a:lvl8pPr marL="3657600" lvl="7" indent="-285750" algn="l">
              <a:lnSpc>
                <a:spcPct val="100000"/>
              </a:lnSpc>
              <a:spcBef>
                <a:spcPts val="200"/>
              </a:spcBef>
              <a:spcAft>
                <a:spcPts val="0"/>
              </a:spcAft>
              <a:buClr>
                <a:schemeClr val="dk1"/>
              </a:buClr>
              <a:buSzPts val="900"/>
              <a:buChar char="•"/>
              <a:defRPr/>
            </a:lvl8pPr>
            <a:lvl9pPr marL="4114800" lvl="8" indent="-285750" algn="l">
              <a:lnSpc>
                <a:spcPct val="100000"/>
              </a:lnSpc>
              <a:spcBef>
                <a:spcPts val="200"/>
              </a:spcBef>
              <a:spcAft>
                <a:spcPts val="0"/>
              </a:spcAft>
              <a:buClr>
                <a:schemeClr val="dk1"/>
              </a:buClr>
              <a:buSzPts val="900"/>
              <a:buChar char="•"/>
              <a:defRPr/>
            </a:lvl9pPr>
          </a:lstStyle>
          <a:p>
            <a:endParaRPr/>
          </a:p>
        </p:txBody>
      </p:sp>
      <p:sp>
        <p:nvSpPr>
          <p:cNvPr id="191" name="Google Shape;191;p35"/>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92" name="Google Shape;192;p35"/>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93" name="Google Shape;193;p35"/>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94"/>
        <p:cNvGrpSpPr/>
        <p:nvPr/>
      </p:nvGrpSpPr>
      <p:grpSpPr>
        <a:xfrm>
          <a:off x="0" y="0"/>
          <a:ext cx="0" cy="0"/>
          <a:chOff x="0" y="0"/>
          <a:chExt cx="0" cy="0"/>
        </a:xfrm>
      </p:grpSpPr>
      <p:sp>
        <p:nvSpPr>
          <p:cNvPr id="195" name="Google Shape;195;p36"/>
          <p:cNvSpPr txBox="1">
            <a:spLocks noGrp="1"/>
          </p:cNvSpPr>
          <p:nvPr>
            <p:ph type="title"/>
          </p:nvPr>
        </p:nvSpPr>
        <p:spPr>
          <a:xfrm rot="5400000">
            <a:off x="2366169" y="1085851"/>
            <a:ext cx="2925763" cy="1028700"/>
          </a:xfrm>
          <a:prstGeom prst="rect">
            <a:avLst/>
          </a:prstGeom>
          <a:noFill/>
          <a:ln>
            <a:noFill/>
          </a:ln>
        </p:spPr>
        <p:txBody>
          <a:bodyPr spcFirstLastPara="1" wrap="square" lIns="45725" tIns="22850" rIns="45725" bIns="22850" anchor="ctr" anchorCtr="0">
            <a:normAutofit/>
          </a:bodyPr>
          <a:lstStyle>
            <a:lvl1pPr lvl="0" algn="ctr">
              <a:lnSpc>
                <a:spcPct val="100000"/>
              </a:lnSpc>
              <a:spcBef>
                <a:spcPts val="0"/>
              </a:spcBef>
              <a:spcAft>
                <a:spcPts val="0"/>
              </a:spcAft>
              <a:buClr>
                <a:schemeClr val="dk1"/>
              </a:buClr>
              <a:buSzPts val="9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96" name="Google Shape;196;p36"/>
          <p:cNvSpPr txBox="1">
            <a:spLocks noGrp="1"/>
          </p:cNvSpPr>
          <p:nvPr>
            <p:ph type="body" idx="1"/>
          </p:nvPr>
        </p:nvSpPr>
        <p:spPr>
          <a:xfrm rot="5400000">
            <a:off x="270669" y="95250"/>
            <a:ext cx="2925763" cy="3009900"/>
          </a:xfrm>
          <a:prstGeom prst="rect">
            <a:avLst/>
          </a:prstGeom>
          <a:noFill/>
          <a:ln>
            <a:noFill/>
          </a:ln>
        </p:spPr>
        <p:txBody>
          <a:bodyPr spcFirstLastPara="1" wrap="square" lIns="45725" tIns="22850" rIns="45725" bIns="22850" anchor="t" anchorCtr="0">
            <a:normAutofit/>
          </a:bodyPr>
          <a:lstStyle>
            <a:lvl1pPr marL="457200" lvl="0" indent="-285750" algn="l">
              <a:lnSpc>
                <a:spcPct val="100000"/>
              </a:lnSpc>
              <a:spcBef>
                <a:spcPts val="200"/>
              </a:spcBef>
              <a:spcAft>
                <a:spcPts val="0"/>
              </a:spcAft>
              <a:buClr>
                <a:schemeClr val="dk1"/>
              </a:buClr>
              <a:buSzPts val="900"/>
              <a:buChar char="•"/>
              <a:defRPr/>
            </a:lvl1pPr>
            <a:lvl2pPr marL="914400" lvl="1" indent="-285750" algn="l">
              <a:lnSpc>
                <a:spcPct val="100000"/>
              </a:lnSpc>
              <a:spcBef>
                <a:spcPts val="200"/>
              </a:spcBef>
              <a:spcAft>
                <a:spcPts val="0"/>
              </a:spcAft>
              <a:buClr>
                <a:schemeClr val="dk1"/>
              </a:buClr>
              <a:buSzPts val="900"/>
              <a:buChar char="–"/>
              <a:defRPr/>
            </a:lvl2pPr>
            <a:lvl3pPr marL="1371600" lvl="2" indent="-285750" algn="l">
              <a:lnSpc>
                <a:spcPct val="100000"/>
              </a:lnSpc>
              <a:spcBef>
                <a:spcPts val="200"/>
              </a:spcBef>
              <a:spcAft>
                <a:spcPts val="0"/>
              </a:spcAft>
              <a:buClr>
                <a:schemeClr val="dk1"/>
              </a:buClr>
              <a:buSzPts val="900"/>
              <a:buChar char="•"/>
              <a:defRPr/>
            </a:lvl3pPr>
            <a:lvl4pPr marL="1828800" lvl="3" indent="-285750" algn="l">
              <a:lnSpc>
                <a:spcPct val="100000"/>
              </a:lnSpc>
              <a:spcBef>
                <a:spcPts val="200"/>
              </a:spcBef>
              <a:spcAft>
                <a:spcPts val="0"/>
              </a:spcAft>
              <a:buClr>
                <a:schemeClr val="dk1"/>
              </a:buClr>
              <a:buSzPts val="900"/>
              <a:buChar char="–"/>
              <a:defRPr/>
            </a:lvl4pPr>
            <a:lvl5pPr marL="2286000" lvl="4" indent="-285750" algn="l">
              <a:lnSpc>
                <a:spcPct val="100000"/>
              </a:lnSpc>
              <a:spcBef>
                <a:spcPts val="200"/>
              </a:spcBef>
              <a:spcAft>
                <a:spcPts val="0"/>
              </a:spcAft>
              <a:buClr>
                <a:schemeClr val="dk1"/>
              </a:buClr>
              <a:buSzPts val="900"/>
              <a:buChar char="»"/>
              <a:defRPr/>
            </a:lvl5pPr>
            <a:lvl6pPr marL="2743200" lvl="5" indent="-285750" algn="l">
              <a:lnSpc>
                <a:spcPct val="100000"/>
              </a:lnSpc>
              <a:spcBef>
                <a:spcPts val="200"/>
              </a:spcBef>
              <a:spcAft>
                <a:spcPts val="0"/>
              </a:spcAft>
              <a:buClr>
                <a:schemeClr val="dk1"/>
              </a:buClr>
              <a:buSzPts val="900"/>
              <a:buChar char="•"/>
              <a:defRPr/>
            </a:lvl6pPr>
            <a:lvl7pPr marL="3200400" lvl="6" indent="-285750" algn="l">
              <a:lnSpc>
                <a:spcPct val="100000"/>
              </a:lnSpc>
              <a:spcBef>
                <a:spcPts val="200"/>
              </a:spcBef>
              <a:spcAft>
                <a:spcPts val="0"/>
              </a:spcAft>
              <a:buClr>
                <a:schemeClr val="dk1"/>
              </a:buClr>
              <a:buSzPts val="900"/>
              <a:buChar char="•"/>
              <a:defRPr/>
            </a:lvl7pPr>
            <a:lvl8pPr marL="3657600" lvl="7" indent="-285750" algn="l">
              <a:lnSpc>
                <a:spcPct val="100000"/>
              </a:lnSpc>
              <a:spcBef>
                <a:spcPts val="200"/>
              </a:spcBef>
              <a:spcAft>
                <a:spcPts val="0"/>
              </a:spcAft>
              <a:buClr>
                <a:schemeClr val="dk1"/>
              </a:buClr>
              <a:buSzPts val="900"/>
              <a:buChar char="•"/>
              <a:defRPr/>
            </a:lvl8pPr>
            <a:lvl9pPr marL="4114800" lvl="8" indent="-285750" algn="l">
              <a:lnSpc>
                <a:spcPct val="100000"/>
              </a:lnSpc>
              <a:spcBef>
                <a:spcPts val="200"/>
              </a:spcBef>
              <a:spcAft>
                <a:spcPts val="0"/>
              </a:spcAft>
              <a:buClr>
                <a:schemeClr val="dk1"/>
              </a:buClr>
              <a:buSzPts val="900"/>
              <a:buChar char="•"/>
              <a:defRPr/>
            </a:lvl9pPr>
          </a:lstStyle>
          <a:p>
            <a:endParaRPr/>
          </a:p>
        </p:txBody>
      </p:sp>
      <p:sp>
        <p:nvSpPr>
          <p:cNvPr id="197" name="Google Shape;197;p36"/>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98" name="Google Shape;198;p36"/>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lnSpc>
                <a:spcPct val="100000"/>
              </a:lnSpc>
              <a:spcBef>
                <a:spcPts val="0"/>
              </a:spcBef>
              <a:spcAft>
                <a:spcPts val="0"/>
              </a:spcAft>
              <a:buSzPts val="700"/>
              <a:buNone/>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a:endParaRPr/>
          </a:p>
        </p:txBody>
      </p:sp>
      <p:sp>
        <p:nvSpPr>
          <p:cNvPr id="199" name="Google Shape;199;p36"/>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623888" y="1282304"/>
            <a:ext cx="7886700" cy="2139553"/>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0" name="Google Shape;70;p16"/>
          <p:cNvSpPr txBox="1">
            <a:spLocks noGrp="1"/>
          </p:cNvSpPr>
          <p:nvPr>
            <p:ph type="body" idx="1"/>
          </p:nvPr>
        </p:nvSpPr>
        <p:spPr>
          <a:xfrm>
            <a:off x="623888" y="3442097"/>
            <a:ext cx="7886700" cy="112514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71" name="Google Shape;71;p1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2" name="Google Shape;72;p1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3" name="Google Shape;73;p1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6" name="Google Shape;76;p17"/>
          <p:cNvSpPr txBox="1">
            <a:spLocks noGrp="1"/>
          </p:cNvSpPr>
          <p:nvPr>
            <p:ph type="body" idx="1"/>
          </p:nvPr>
        </p:nvSpPr>
        <p:spPr>
          <a:xfrm>
            <a:off x="6286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Google Shape;77;p17"/>
          <p:cNvSpPr txBox="1">
            <a:spLocks noGrp="1"/>
          </p:cNvSpPr>
          <p:nvPr>
            <p:ph type="body" idx="2"/>
          </p:nvPr>
        </p:nvSpPr>
        <p:spPr>
          <a:xfrm>
            <a:off x="46291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8" name="Google Shape;78;p1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9" name="Google Shape;79;p1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0" name="Google Shape;80;p17"/>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629841"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3" name="Google Shape;83;p18"/>
          <p:cNvSpPr txBox="1">
            <a:spLocks noGrp="1"/>
          </p:cNvSpPr>
          <p:nvPr>
            <p:ph type="body" idx="1"/>
          </p:nvPr>
        </p:nvSpPr>
        <p:spPr>
          <a:xfrm>
            <a:off x="629841" y="1260872"/>
            <a:ext cx="3868340" cy="617934"/>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84" name="Google Shape;84;p18"/>
          <p:cNvSpPr txBox="1">
            <a:spLocks noGrp="1"/>
          </p:cNvSpPr>
          <p:nvPr>
            <p:ph type="body" idx="2"/>
          </p:nvPr>
        </p:nvSpPr>
        <p:spPr>
          <a:xfrm>
            <a:off x="629841" y="1878806"/>
            <a:ext cx="3868340"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5" name="Google Shape;85;p18"/>
          <p:cNvSpPr txBox="1">
            <a:spLocks noGrp="1"/>
          </p:cNvSpPr>
          <p:nvPr>
            <p:ph type="body" idx="3"/>
          </p:nvPr>
        </p:nvSpPr>
        <p:spPr>
          <a:xfrm>
            <a:off x="4629150" y="1260872"/>
            <a:ext cx="3887391" cy="617934"/>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86" name="Google Shape;86;p18"/>
          <p:cNvSpPr txBox="1">
            <a:spLocks noGrp="1"/>
          </p:cNvSpPr>
          <p:nvPr>
            <p:ph type="body" idx="4"/>
          </p:nvPr>
        </p:nvSpPr>
        <p:spPr>
          <a:xfrm>
            <a:off x="4629150" y="1878806"/>
            <a:ext cx="3887391"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7" name="Google Shape;87;p1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8" name="Google Shape;88;p1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9" name="Google Shape;89;p1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2" name="Google Shape;92;p1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3" name="Google Shape;93;p1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4" name="Google Shape;94;p1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7" name="Google Shape;97;p2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8" name="Google Shape;98;p2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1" name="Google Shape;101;p21"/>
          <p:cNvSpPr txBox="1">
            <a:spLocks noGrp="1"/>
          </p:cNvSpPr>
          <p:nvPr>
            <p:ph type="body" idx="1"/>
          </p:nvPr>
        </p:nvSpPr>
        <p:spPr>
          <a:xfrm>
            <a:off x="3887391" y="740569"/>
            <a:ext cx="4629150" cy="3655219"/>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102" name="Google Shape;102;p21"/>
          <p:cNvSpPr txBox="1">
            <a:spLocks noGrp="1"/>
          </p:cNvSpPr>
          <p:nvPr>
            <p:ph type="body" idx="2"/>
          </p:nvPr>
        </p:nvSpPr>
        <p:spPr>
          <a:xfrm>
            <a:off x="629841" y="1543050"/>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03" name="Google Shape;103;p2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4" name="Google Shape;104;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5" name="Google Shape;105;p2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8" name="Google Shape;108;p22"/>
          <p:cNvSpPr>
            <a:spLocks noGrp="1"/>
          </p:cNvSpPr>
          <p:nvPr>
            <p:ph type="pic" idx="2"/>
          </p:nvPr>
        </p:nvSpPr>
        <p:spPr>
          <a:xfrm>
            <a:off x="3887391" y="740569"/>
            <a:ext cx="4629150" cy="3655219"/>
          </a:xfrm>
          <a:prstGeom prst="rect">
            <a:avLst/>
          </a:prstGeom>
          <a:noFill/>
          <a:ln>
            <a:noFill/>
          </a:ln>
        </p:spPr>
      </p:sp>
      <p:sp>
        <p:nvSpPr>
          <p:cNvPr id="109" name="Google Shape;109;p22"/>
          <p:cNvSpPr txBox="1">
            <a:spLocks noGrp="1"/>
          </p:cNvSpPr>
          <p:nvPr>
            <p:ph type="body" idx="1"/>
          </p:nvPr>
        </p:nvSpPr>
        <p:spPr>
          <a:xfrm>
            <a:off x="629841" y="1543050"/>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10" name="Google Shape;110;p2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1" name="Google Shape;111;p2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2" name="Google Shape;112;p2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5" name="Google Shape;115;p23"/>
          <p:cNvSpPr txBox="1">
            <a:spLocks noGrp="1"/>
          </p:cNvSpPr>
          <p:nvPr>
            <p:ph type="body" idx="1"/>
          </p:nvPr>
        </p:nvSpPr>
        <p:spPr>
          <a:xfrm rot="5400000">
            <a:off x="2940248" y="-942379"/>
            <a:ext cx="3263504" cy="78867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6" name="Google Shape;116;p2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7" name="Google Shape;117;p2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8" name="Google Shape;118;p2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5" Type="http://schemas.openxmlformats.org/officeDocument/2006/relationships/slideLayout" Target="../slideLayouts/slideLayout15.xml"/><Relationship Id="rId10" Type="http://schemas.openxmlformats.org/officeDocument/2006/relationships/theme" Target="../theme/theme2.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5"/>
        <p:cNvGrpSpPr/>
        <p:nvPr/>
      </p:nvGrpSpPr>
      <p:grpSpPr>
        <a:xfrm>
          <a:off x="0" y="0"/>
          <a:ext cx="0" cy="0"/>
          <a:chOff x="0" y="0"/>
          <a:chExt cx="0" cy="0"/>
        </a:xfrm>
      </p:grpSpPr>
      <p:sp>
        <p:nvSpPr>
          <p:cNvPr id="126" name="Google Shape;126;p25"/>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marR="0" lvl="0" algn="ctr" rtl="0">
              <a:lnSpc>
                <a:spcPct val="100000"/>
              </a:lnSpc>
              <a:spcBef>
                <a:spcPts val="0"/>
              </a:spcBef>
              <a:spcAft>
                <a:spcPts val="0"/>
              </a:spcAft>
              <a:buClr>
                <a:schemeClr val="dk1"/>
              </a:buClr>
              <a:buSzPts val="2200"/>
              <a:buFont typeface="Calibri"/>
              <a:buNone/>
              <a:defRPr sz="2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700"/>
              <a:buFont typeface="Arial"/>
              <a:buNone/>
              <a:defRPr sz="9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700"/>
              <a:buFont typeface="Arial"/>
              <a:buNone/>
              <a:defRPr sz="9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700"/>
              <a:buFont typeface="Arial"/>
              <a:buNone/>
              <a:defRPr sz="9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700"/>
              <a:buFont typeface="Arial"/>
              <a:buNone/>
              <a:defRPr sz="9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700"/>
              <a:buFont typeface="Arial"/>
              <a:buNone/>
              <a:defRPr sz="9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700"/>
              <a:buFont typeface="Arial"/>
              <a:buNone/>
              <a:defRPr sz="9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700"/>
              <a:buFont typeface="Arial"/>
              <a:buNone/>
              <a:defRPr sz="9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700"/>
              <a:buFont typeface="Arial"/>
              <a:buNone/>
              <a:defRPr sz="900" b="0" i="0" u="none" strike="noStrike" cap="none">
                <a:solidFill>
                  <a:srgbClr val="000000"/>
                </a:solidFill>
                <a:latin typeface="Arial"/>
                <a:ea typeface="Arial"/>
                <a:cs typeface="Arial"/>
                <a:sym typeface="Arial"/>
              </a:defRPr>
            </a:lvl9pPr>
          </a:lstStyle>
          <a:p>
            <a:endParaRPr/>
          </a:p>
        </p:txBody>
      </p:sp>
      <p:sp>
        <p:nvSpPr>
          <p:cNvPr id="127" name="Google Shape;127;p25"/>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marR="0" lvl="0" indent="-330200" algn="l" rtl="0">
              <a:lnSpc>
                <a:spcPct val="100000"/>
              </a:lnSpc>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L="914400" marR="0" lvl="1" indent="-317500" algn="l" rtl="0">
              <a:lnSpc>
                <a:spcPct val="100000"/>
              </a:lnSpc>
              <a:spcBef>
                <a:spcPts val="3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2pPr>
            <a:lvl3pPr marL="1371600" marR="0" lvl="2" indent="-304800" algn="l" rtl="0">
              <a:lnSpc>
                <a:spcPct val="100000"/>
              </a:lnSpc>
              <a:spcBef>
                <a:spcPts val="2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3pPr>
            <a:lvl4pPr marL="1828800" marR="0" lvl="3" indent="-292100" algn="l" rtl="0">
              <a:lnSpc>
                <a:spcPct val="100000"/>
              </a:lnSpc>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4pPr>
            <a:lvl5pPr marL="2286000" marR="0" lvl="4" indent="-292100" algn="l" rtl="0">
              <a:lnSpc>
                <a:spcPct val="100000"/>
              </a:lnSpc>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5pPr>
            <a:lvl6pPr marL="2743200" marR="0" lvl="5" indent="-292100" algn="l" rtl="0">
              <a:lnSpc>
                <a:spcPct val="100000"/>
              </a:lnSpc>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6pPr>
            <a:lvl7pPr marL="3200400" marR="0" lvl="6" indent="-292100" algn="l" rtl="0">
              <a:lnSpc>
                <a:spcPct val="100000"/>
              </a:lnSpc>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7pPr>
            <a:lvl8pPr marL="3657600" marR="0" lvl="7" indent="-292100" algn="l" rtl="0">
              <a:lnSpc>
                <a:spcPct val="100000"/>
              </a:lnSpc>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8pPr>
            <a:lvl9pPr marL="4114800" marR="0" lvl="8" indent="-292100" algn="l" rtl="0">
              <a:lnSpc>
                <a:spcPct val="100000"/>
              </a:lnSpc>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9pPr>
          </a:lstStyle>
          <a:p>
            <a:endParaRPr/>
          </a:p>
        </p:txBody>
      </p:sp>
      <p:sp>
        <p:nvSpPr>
          <p:cNvPr id="128" name="Google Shape;128;p25"/>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marR="0" lvl="0" algn="l" rtl="0">
              <a:lnSpc>
                <a:spcPct val="100000"/>
              </a:lnSpc>
              <a:spcBef>
                <a:spcPts val="0"/>
              </a:spcBef>
              <a:spcAft>
                <a:spcPts val="0"/>
              </a:spcAft>
              <a:buClr>
                <a:srgbClr val="000000"/>
              </a:buClr>
              <a:buSzPts val="700"/>
              <a:buFont typeface="Arial"/>
              <a:buNone/>
              <a:defRPr sz="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29" name="Google Shape;129;p25"/>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marR="0" lvl="0" algn="ctr" rtl="0">
              <a:lnSpc>
                <a:spcPct val="100000"/>
              </a:lnSpc>
              <a:spcBef>
                <a:spcPts val="0"/>
              </a:spcBef>
              <a:spcAft>
                <a:spcPts val="0"/>
              </a:spcAft>
              <a:buClr>
                <a:srgbClr val="000000"/>
              </a:buClr>
              <a:buSzPts val="700"/>
              <a:buFont typeface="Arial"/>
              <a:buNone/>
              <a:defRPr sz="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7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30" name="Google Shape;130;p25"/>
          <p:cNvSpPr txBox="1">
            <a:spLocks noGrp="1"/>
          </p:cNvSpPr>
          <p:nvPr>
            <p:ph type="sldNum" idx="12"/>
          </p:nvPr>
        </p:nvSpPr>
        <p:spPr>
          <a:xfrm>
            <a:off x="3276600" y="3178175"/>
            <a:ext cx="1066800" cy="182563"/>
          </a:xfrm>
          <a:prstGeom prst="rect">
            <a:avLst/>
          </a:prstGeom>
          <a:noFill/>
          <a:ln>
            <a:noFill/>
          </a:ln>
        </p:spPr>
        <p:txBody>
          <a:bodyPr spcFirstLastPara="1" wrap="square" lIns="45725" tIns="22850" rIns="45725" bIns="22850" anchor="ctr" anchorCtr="0">
            <a:noAutofit/>
          </a:bodyPr>
          <a:lstStyle>
            <a:lvl1pPr marL="0" marR="0" lvl="0" indent="0" algn="r" rtl="0">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600"/>
              <a:buFont typeface="Arial"/>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0"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12.png"/><Relationship Id="rId4" Type="http://schemas.openxmlformats.org/officeDocument/2006/relationships/image" Target="../media/image11.jpg"/></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pic>
        <p:nvPicPr>
          <p:cNvPr id="204" name="Google Shape;204;p37"/>
          <p:cNvPicPr preferRelativeResize="0"/>
          <p:nvPr/>
        </p:nvPicPr>
        <p:blipFill rotWithShape="1">
          <a:blip r:embed="rId3">
            <a:alphaModFix/>
          </a:blip>
          <a:srcRect t="7812" b="7810"/>
          <a:stretch/>
        </p:blipFill>
        <p:spPr>
          <a:xfrm>
            <a:off x="0" y="-2382"/>
            <a:ext cx="9144000" cy="5145882"/>
          </a:xfrm>
          <a:prstGeom prst="rect">
            <a:avLst/>
          </a:prstGeom>
          <a:noFill/>
          <a:ln>
            <a:noFill/>
          </a:ln>
        </p:spPr>
      </p:pic>
      <p:cxnSp>
        <p:nvCxnSpPr>
          <p:cNvPr id="206" name="Google Shape;206;p37"/>
          <p:cNvCxnSpPr/>
          <p:nvPr/>
        </p:nvCxnSpPr>
        <p:spPr>
          <a:xfrm rot="5401591">
            <a:off x="-2058420" y="2569198"/>
            <a:ext cx="5143159" cy="0"/>
          </a:xfrm>
          <a:prstGeom prst="straightConnector1">
            <a:avLst/>
          </a:prstGeom>
          <a:noFill/>
          <a:ln w="9525" cap="flat" cmpd="sng">
            <a:solidFill>
              <a:srgbClr val="2D2D2D"/>
            </a:solidFill>
            <a:prstDash val="solid"/>
            <a:round/>
            <a:headEnd type="none" w="sm" len="sm"/>
            <a:tailEnd type="none" w="sm" len="sm"/>
          </a:ln>
        </p:spPr>
      </p:cxnSp>
      <p:pic>
        <p:nvPicPr>
          <p:cNvPr id="207" name="Google Shape;207;p37"/>
          <p:cNvPicPr preferRelativeResize="0"/>
          <p:nvPr/>
        </p:nvPicPr>
        <p:blipFill rotWithShape="1">
          <a:blip r:embed="rId4">
            <a:alphaModFix/>
          </a:blip>
          <a:srcRect/>
          <a:stretch/>
        </p:blipFill>
        <p:spPr>
          <a:xfrm>
            <a:off x="511987" y="4674901"/>
            <a:ext cx="303355" cy="205179"/>
          </a:xfrm>
          <a:prstGeom prst="rect">
            <a:avLst/>
          </a:prstGeom>
          <a:noFill/>
          <a:ln>
            <a:noFill/>
          </a:ln>
        </p:spPr>
      </p:pic>
      <p:sp>
        <p:nvSpPr>
          <p:cNvPr id="208" name="Google Shape;208;p37"/>
          <p:cNvSpPr txBox="1"/>
          <p:nvPr/>
        </p:nvSpPr>
        <p:spPr>
          <a:xfrm>
            <a:off x="724455" y="1644506"/>
            <a:ext cx="7690244" cy="1846659"/>
          </a:xfrm>
          <a:prstGeom prst="rect">
            <a:avLst/>
          </a:prstGeom>
          <a:noFill/>
          <a:ln>
            <a:noFill/>
          </a:ln>
        </p:spPr>
        <p:txBody>
          <a:bodyPr spcFirstLastPara="1" wrap="square" lIns="0" tIns="0" rIns="0" bIns="0" anchor="t" anchorCtr="0">
            <a:spAutoFit/>
          </a:bodyPr>
          <a:lstStyle/>
          <a:p>
            <a:pPr marL="0" marR="0" lvl="0" indent="0" algn="ctr" rtl="0">
              <a:lnSpc>
                <a:spcPct val="120002"/>
              </a:lnSpc>
              <a:spcBef>
                <a:spcPts val="0"/>
              </a:spcBef>
              <a:spcAft>
                <a:spcPts val="0"/>
              </a:spcAft>
              <a:buClr>
                <a:srgbClr val="000000"/>
              </a:buClr>
              <a:buSzPts val="5000"/>
              <a:buFont typeface="Arial"/>
              <a:buNone/>
            </a:pPr>
            <a:r>
              <a:rPr lang="en" sz="5000" dirty="0">
                <a:solidFill>
                  <a:srgbClr val="2D2D2D"/>
                </a:solidFill>
                <a:latin typeface="Staatliches"/>
                <a:sym typeface="Staatliches"/>
              </a:rPr>
              <a:t>XRP Cryptocurrency Return Prediction</a:t>
            </a:r>
            <a:endParaRPr sz="700" b="0" i="0" u="none" strike="noStrike" cap="none" dirty="0">
              <a:solidFill>
                <a:srgbClr val="000000"/>
              </a:solidFill>
              <a:latin typeface="Arial"/>
              <a:ea typeface="Arial"/>
              <a:cs typeface="Arial"/>
              <a:sym typeface="Arial"/>
            </a:endParaRPr>
          </a:p>
        </p:txBody>
      </p:sp>
      <p:sp>
        <p:nvSpPr>
          <p:cNvPr id="209" name="Google Shape;209;p37"/>
          <p:cNvSpPr txBox="1"/>
          <p:nvPr/>
        </p:nvSpPr>
        <p:spPr>
          <a:xfrm>
            <a:off x="894484" y="3048904"/>
            <a:ext cx="3583978" cy="2068259"/>
          </a:xfrm>
          <a:prstGeom prst="rect">
            <a:avLst/>
          </a:prstGeom>
          <a:noFill/>
          <a:ln>
            <a:noFill/>
          </a:ln>
        </p:spPr>
        <p:txBody>
          <a:bodyPr spcFirstLastPara="1" wrap="square" lIns="0" tIns="0" rIns="0" bIns="0" anchor="t" anchorCtr="0">
            <a:spAutoFit/>
          </a:bodyPr>
          <a:lstStyle/>
          <a:p>
            <a:pPr>
              <a:lnSpc>
                <a:spcPct val="140037"/>
              </a:lnSpc>
              <a:buSzPts val="1100"/>
            </a:pPr>
            <a:r>
              <a:rPr lang="en-US" sz="1600" b="1" dirty="0">
                <a:solidFill>
                  <a:srgbClr val="2D2D2D"/>
                </a:solidFill>
                <a:latin typeface="Times New Roman" panose="02020603050405020304" pitchFamily="18" charset="0"/>
                <a:ea typeface="Quicksand"/>
                <a:cs typeface="Times New Roman" panose="02020603050405020304" pitchFamily="18" charset="0"/>
                <a:sym typeface="Quicksand"/>
              </a:rPr>
              <a:t>Course Code:BCSE498J</a:t>
            </a:r>
          </a:p>
          <a:p>
            <a:pPr>
              <a:lnSpc>
                <a:spcPct val="140037"/>
              </a:lnSpc>
              <a:buSzPts val="1100"/>
            </a:pPr>
            <a:r>
              <a:rPr lang="en-US" sz="1600" b="1" dirty="0">
                <a:solidFill>
                  <a:srgbClr val="2D2D2D"/>
                </a:solidFill>
                <a:latin typeface="Times New Roman" panose="02020603050405020304" pitchFamily="18" charset="0"/>
                <a:ea typeface="Quicksand"/>
                <a:cs typeface="Times New Roman" panose="02020603050405020304" pitchFamily="18" charset="0"/>
                <a:sym typeface="Quicksand"/>
              </a:rPr>
              <a:t>Guide Name: </a:t>
            </a:r>
          </a:p>
          <a:p>
            <a:pPr>
              <a:lnSpc>
                <a:spcPct val="140037"/>
              </a:lnSpc>
              <a:buSzPts val="1100"/>
            </a:pPr>
            <a:r>
              <a:rPr lang="en-US" sz="1600" b="1" dirty="0" err="1">
                <a:solidFill>
                  <a:srgbClr val="2D2D2D"/>
                </a:solidFill>
                <a:latin typeface="Times New Roman" panose="02020603050405020304" pitchFamily="18" charset="0"/>
                <a:ea typeface="Quicksand"/>
                <a:cs typeface="Times New Roman" panose="02020603050405020304" pitchFamily="18" charset="0"/>
                <a:sym typeface="Quicksand"/>
              </a:rPr>
              <a:t>Ramanathan.L</a:t>
            </a:r>
            <a:endParaRPr lang="en-US" sz="1600" b="1" dirty="0">
              <a:solidFill>
                <a:srgbClr val="2D2D2D"/>
              </a:solidFill>
              <a:latin typeface="Times New Roman" panose="02020603050405020304" pitchFamily="18" charset="0"/>
              <a:ea typeface="Quicksand"/>
              <a:cs typeface="Times New Roman" panose="02020603050405020304" pitchFamily="18" charset="0"/>
              <a:sym typeface="Quicksand"/>
            </a:endParaRPr>
          </a:p>
          <a:p>
            <a:pPr>
              <a:lnSpc>
                <a:spcPct val="140037"/>
              </a:lnSpc>
              <a:buSzPts val="1100"/>
            </a:pPr>
            <a:r>
              <a:rPr lang="en-US" sz="1600" b="1" dirty="0">
                <a:solidFill>
                  <a:srgbClr val="2D2D2D"/>
                </a:solidFill>
                <a:latin typeface="Times New Roman" panose="02020603050405020304" pitchFamily="18" charset="0"/>
                <a:ea typeface="Quicksand"/>
                <a:cs typeface="Times New Roman" panose="02020603050405020304" pitchFamily="18" charset="0"/>
                <a:sym typeface="Quicksand"/>
              </a:rPr>
              <a:t>Team Members:</a:t>
            </a:r>
          </a:p>
          <a:p>
            <a:pPr>
              <a:lnSpc>
                <a:spcPct val="140037"/>
              </a:lnSpc>
              <a:buSzPts val="1100"/>
            </a:pPr>
            <a:r>
              <a:rPr lang="en-US" sz="1600" b="1" dirty="0">
                <a:solidFill>
                  <a:srgbClr val="2D2D2D"/>
                </a:solidFill>
                <a:latin typeface="Times New Roman" panose="02020603050405020304" pitchFamily="18" charset="0"/>
                <a:ea typeface="Quicksand"/>
                <a:cs typeface="Times New Roman" panose="02020603050405020304" pitchFamily="18" charset="0"/>
                <a:sym typeface="Quicksand"/>
              </a:rPr>
              <a:t>Namineni Sai Loukya – 21BCE2127</a:t>
            </a:r>
          </a:p>
          <a:p>
            <a:pPr>
              <a:lnSpc>
                <a:spcPct val="140037"/>
              </a:lnSpc>
              <a:buSzPts val="1100"/>
            </a:pPr>
            <a:r>
              <a:rPr lang="en-US" sz="1600" b="1" dirty="0">
                <a:solidFill>
                  <a:srgbClr val="2D2D2D"/>
                </a:solidFill>
                <a:latin typeface="Times New Roman" panose="02020603050405020304" pitchFamily="18" charset="0"/>
                <a:ea typeface="Quicksand"/>
                <a:cs typeface="Times New Roman" panose="02020603050405020304" pitchFamily="18" charset="0"/>
                <a:sym typeface="Quicksand"/>
              </a:rPr>
              <a:t>Ravi Pranavi – 21BCB0112</a:t>
            </a:r>
          </a:p>
        </p:txBody>
      </p:sp>
      <p:cxnSp>
        <p:nvCxnSpPr>
          <p:cNvPr id="210" name="Google Shape;210;p37"/>
          <p:cNvCxnSpPr/>
          <p:nvPr/>
        </p:nvCxnSpPr>
        <p:spPr>
          <a:xfrm rot="10797180">
            <a:off x="-2" y="584294"/>
            <a:ext cx="9144003" cy="0"/>
          </a:xfrm>
          <a:prstGeom prst="straightConnector1">
            <a:avLst/>
          </a:prstGeom>
          <a:noFill/>
          <a:ln w="9525" cap="flat" cmpd="sng">
            <a:solidFill>
              <a:srgbClr val="2D2D2D"/>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7"/>
                                        </p:tgtEl>
                                        <p:attrNameLst>
                                          <p:attrName>style.visibility</p:attrName>
                                        </p:attrNameLst>
                                      </p:cBhvr>
                                      <p:to>
                                        <p:strVal val="visible"/>
                                      </p:to>
                                    </p:set>
                                    <p:animEffect transition="in" filter="fade">
                                      <p:cBhvr>
                                        <p:cTn id="7" dur="1000"/>
                                        <p:tgtEl>
                                          <p:spTgt spid="207"/>
                                        </p:tgtEl>
                                      </p:cBhvr>
                                    </p:animEffect>
                                  </p:childTnLst>
                                </p:cTn>
                              </p:par>
                              <p:par>
                                <p:cTn id="8" presetID="10" presetClass="entr" presetSubtype="0" fill="hold" nodeType="withEffect">
                                  <p:stCondLst>
                                    <p:cond delay="0"/>
                                  </p:stCondLst>
                                  <p:childTnLst>
                                    <p:set>
                                      <p:cBhvr>
                                        <p:cTn id="9" dur="1" fill="hold">
                                          <p:stCondLst>
                                            <p:cond delay="0"/>
                                          </p:stCondLst>
                                        </p:cTn>
                                        <p:tgtEl>
                                          <p:spTgt spid="208"/>
                                        </p:tgtEl>
                                        <p:attrNameLst>
                                          <p:attrName>style.visibility</p:attrName>
                                        </p:attrNameLst>
                                      </p:cBhvr>
                                      <p:to>
                                        <p:strVal val="visible"/>
                                      </p:to>
                                    </p:set>
                                    <p:animEffect transition="in" filter="fade">
                                      <p:cBhvr>
                                        <p:cTn id="10" dur="1000"/>
                                        <p:tgtEl>
                                          <p:spTgt spid="208"/>
                                        </p:tgtEl>
                                      </p:cBhvr>
                                    </p:animEffect>
                                  </p:childTnLst>
                                </p:cTn>
                              </p:par>
                              <p:par>
                                <p:cTn id="11" presetID="10" presetClass="entr" presetSubtype="0" fill="hold" nodeType="withEffect">
                                  <p:stCondLst>
                                    <p:cond delay="0"/>
                                  </p:stCondLst>
                                  <p:childTnLst>
                                    <p:set>
                                      <p:cBhvr>
                                        <p:cTn id="12" dur="1" fill="hold">
                                          <p:stCondLst>
                                            <p:cond delay="0"/>
                                          </p:stCondLst>
                                        </p:cTn>
                                        <p:tgtEl>
                                          <p:spTgt spid="209"/>
                                        </p:tgtEl>
                                        <p:attrNameLst>
                                          <p:attrName>style.visibility</p:attrName>
                                        </p:attrNameLst>
                                      </p:cBhvr>
                                      <p:to>
                                        <p:strVal val="visible"/>
                                      </p:to>
                                    </p:set>
                                    <p:animEffect transition="in" filter="fade">
                                      <p:cBhvr>
                                        <p:cTn id="13" dur="1000"/>
                                        <p:tgtEl>
                                          <p:spTgt spid="2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39">
          <a:extLst>
            <a:ext uri="{FF2B5EF4-FFF2-40B4-BE49-F238E27FC236}">
              <a16:creationId xmlns:a16="http://schemas.microsoft.com/office/drawing/2014/main" id="{64959981-5B09-77F8-8895-C8CB16577142}"/>
            </a:ext>
          </a:extLst>
        </p:cNvPr>
        <p:cNvGrpSpPr/>
        <p:nvPr/>
      </p:nvGrpSpPr>
      <p:grpSpPr>
        <a:xfrm>
          <a:off x="0" y="0"/>
          <a:ext cx="0" cy="0"/>
          <a:chOff x="0" y="0"/>
          <a:chExt cx="0" cy="0"/>
        </a:xfrm>
      </p:grpSpPr>
      <p:cxnSp>
        <p:nvCxnSpPr>
          <p:cNvPr id="242" name="Google Shape;242;p39">
            <a:extLst>
              <a:ext uri="{FF2B5EF4-FFF2-40B4-BE49-F238E27FC236}">
                <a16:creationId xmlns:a16="http://schemas.microsoft.com/office/drawing/2014/main" id="{C034ACBE-68D9-FDB9-B11E-2CE37D82E103}"/>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243" name="Google Shape;243;p39">
            <a:extLst>
              <a:ext uri="{FF2B5EF4-FFF2-40B4-BE49-F238E27FC236}">
                <a16:creationId xmlns:a16="http://schemas.microsoft.com/office/drawing/2014/main" id="{C0B09A4E-E3FC-BAD0-F4EF-65A35F45E757}"/>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250" name="Google Shape;250;p39">
            <a:extLst>
              <a:ext uri="{FF2B5EF4-FFF2-40B4-BE49-F238E27FC236}">
                <a16:creationId xmlns:a16="http://schemas.microsoft.com/office/drawing/2014/main" id="{BA65173D-FB2E-E730-1991-30736A2E31E3}"/>
              </a:ext>
            </a:extLst>
          </p:cNvPr>
          <p:cNvGrpSpPr/>
          <p:nvPr/>
        </p:nvGrpSpPr>
        <p:grpSpPr>
          <a:xfrm>
            <a:off x="-4762" y="-51527"/>
            <a:ext cx="1542911" cy="1597588"/>
            <a:chOff x="0" y="-28575"/>
            <a:chExt cx="812700" cy="841500"/>
          </a:xfrm>
        </p:grpSpPr>
        <p:sp>
          <p:nvSpPr>
            <p:cNvPr id="251" name="Google Shape;251;p39">
              <a:extLst>
                <a:ext uri="{FF2B5EF4-FFF2-40B4-BE49-F238E27FC236}">
                  <a16:creationId xmlns:a16="http://schemas.microsoft.com/office/drawing/2014/main" id="{B8F06CB6-366D-B862-E301-E932B627DB8D}"/>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252" name="Google Shape;252;p39">
              <a:extLst>
                <a:ext uri="{FF2B5EF4-FFF2-40B4-BE49-F238E27FC236}">
                  <a16:creationId xmlns:a16="http://schemas.microsoft.com/office/drawing/2014/main" id="{03BFEC64-FCC2-A8FA-F4EF-B48697918026}"/>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253" name="Google Shape;253;p39">
            <a:extLst>
              <a:ext uri="{FF2B5EF4-FFF2-40B4-BE49-F238E27FC236}">
                <a16:creationId xmlns:a16="http://schemas.microsoft.com/office/drawing/2014/main" id="{D8275F95-1780-C059-4D62-89229A7AB8DE}"/>
              </a:ext>
            </a:extLst>
          </p:cNvPr>
          <p:cNvSpPr txBox="1"/>
          <p:nvPr/>
        </p:nvSpPr>
        <p:spPr>
          <a:xfrm>
            <a:off x="-7107" y="34720"/>
            <a:ext cx="5121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cs typeface="Times New Roman" panose="02020603050405020304" pitchFamily="18" charset="0"/>
                <a:sym typeface="Staatliches"/>
              </a:rPr>
              <a:t>9</a:t>
            </a:r>
            <a:endParaRPr sz="2300" b="0" i="0" u="none" strike="noStrike" cap="none" dirty="0">
              <a:solidFill>
                <a:srgbClr val="000000"/>
              </a:solidFill>
              <a:sym typeface="Arial"/>
            </a:endParaRPr>
          </a:p>
        </p:txBody>
      </p:sp>
      <p:sp>
        <p:nvSpPr>
          <p:cNvPr id="2" name="TextBox 1">
            <a:extLst>
              <a:ext uri="{FF2B5EF4-FFF2-40B4-BE49-F238E27FC236}">
                <a16:creationId xmlns:a16="http://schemas.microsoft.com/office/drawing/2014/main" id="{CF486213-BF8B-99E0-E9D7-84864FA3979C}"/>
              </a:ext>
            </a:extLst>
          </p:cNvPr>
          <p:cNvSpPr txBox="1"/>
          <p:nvPr/>
        </p:nvSpPr>
        <p:spPr>
          <a:xfrm>
            <a:off x="3183782" y="93714"/>
            <a:ext cx="3134946" cy="430887"/>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LITERATURE SURVEY</a:t>
            </a:r>
            <a:endParaRPr lang="en-IN" sz="2200"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5CFE8210-0C0C-7803-04A0-95965103DB63}"/>
              </a:ext>
            </a:extLst>
          </p:cNvPr>
          <p:cNvGraphicFramePr>
            <a:graphicFrameLocks noGrp="1"/>
          </p:cNvGraphicFramePr>
          <p:nvPr>
            <p:extLst>
              <p:ext uri="{D42A27DB-BD31-4B8C-83A1-F6EECF244321}">
                <p14:modId xmlns:p14="http://schemas.microsoft.com/office/powerpoint/2010/main" val="2999906982"/>
              </p:ext>
            </p:extLst>
          </p:nvPr>
        </p:nvGraphicFramePr>
        <p:xfrm>
          <a:off x="703734" y="682779"/>
          <a:ext cx="8095041" cy="4071624"/>
        </p:xfrm>
        <a:graphic>
          <a:graphicData uri="http://schemas.openxmlformats.org/drawingml/2006/table">
            <a:tbl>
              <a:tblPr firstRow="1" bandRow="1">
                <a:tableStyleId>{073A0DAA-6AF3-43AB-8588-CEC1D06C72B9}</a:tableStyleId>
              </a:tblPr>
              <a:tblGrid>
                <a:gridCol w="1965125">
                  <a:extLst>
                    <a:ext uri="{9D8B030D-6E8A-4147-A177-3AD203B41FA5}">
                      <a16:colId xmlns:a16="http://schemas.microsoft.com/office/drawing/2014/main" val="1800751083"/>
                    </a:ext>
                  </a:extLst>
                </a:gridCol>
                <a:gridCol w="1479395">
                  <a:extLst>
                    <a:ext uri="{9D8B030D-6E8A-4147-A177-3AD203B41FA5}">
                      <a16:colId xmlns:a16="http://schemas.microsoft.com/office/drawing/2014/main" val="2052079152"/>
                    </a:ext>
                  </a:extLst>
                </a:gridCol>
                <a:gridCol w="884663">
                  <a:extLst>
                    <a:ext uri="{9D8B030D-6E8A-4147-A177-3AD203B41FA5}">
                      <a16:colId xmlns:a16="http://schemas.microsoft.com/office/drawing/2014/main" val="3310221402"/>
                    </a:ext>
                  </a:extLst>
                </a:gridCol>
                <a:gridCol w="3765858">
                  <a:extLst>
                    <a:ext uri="{9D8B030D-6E8A-4147-A177-3AD203B41FA5}">
                      <a16:colId xmlns:a16="http://schemas.microsoft.com/office/drawing/2014/main" val="1694513546"/>
                    </a:ext>
                  </a:extLst>
                </a:gridCol>
              </a:tblGrid>
              <a:tr h="318439">
                <a:tc>
                  <a:txBody>
                    <a:bodyPr/>
                    <a:lstStyle/>
                    <a:p>
                      <a:pPr algn="ctr"/>
                      <a:r>
                        <a:rPr lang="en-US" sz="1400" dirty="0">
                          <a:latin typeface="Times New Roman" panose="02020603050405020304" pitchFamily="18" charset="0"/>
                          <a:cs typeface="Times New Roman" panose="02020603050405020304" pitchFamily="18" charset="0"/>
                        </a:rPr>
                        <a:t>Title</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Author(s)</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Year</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Objective</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31996987"/>
                  </a:ext>
                </a:extLst>
              </a:tr>
              <a:tr h="657253">
                <a:tc>
                  <a:txBody>
                    <a:bodyPr/>
                    <a:lstStyle/>
                    <a:p>
                      <a:pPr algn="ctr"/>
                      <a:r>
                        <a:rPr lang="en-US" sz="1100" dirty="0">
                          <a:latin typeface="Times New Roman" panose="02020603050405020304" pitchFamily="18" charset="0"/>
                          <a:cs typeface="Times New Roman" panose="02020603050405020304" pitchFamily="18" charset="0"/>
                        </a:rPr>
                        <a:t>Cryptocurrency return prediction: A machine learning analysis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err="1">
                          <a:latin typeface="Times New Roman" panose="02020603050405020304" pitchFamily="18" charset="0"/>
                          <a:cs typeface="Times New Roman" panose="02020603050405020304" pitchFamily="18" charset="0"/>
                        </a:rPr>
                        <a:t>Xingyi</a:t>
                      </a:r>
                      <a:r>
                        <a:rPr lang="en-IN" sz="1100" dirty="0">
                          <a:latin typeface="Times New Roman" panose="02020603050405020304" pitchFamily="18" charset="0"/>
                          <a:cs typeface="Times New Roman" panose="02020603050405020304" pitchFamily="18" charset="0"/>
                        </a:rPr>
                        <a:t> Li, Yujun Liu, Zhuang Liu, </a:t>
                      </a:r>
                      <a:r>
                        <a:rPr lang="en-IN" sz="1100" dirty="0" err="1">
                          <a:latin typeface="Times New Roman" panose="02020603050405020304" pitchFamily="18" charset="0"/>
                          <a:cs typeface="Times New Roman" panose="02020603050405020304" pitchFamily="18" charset="0"/>
                        </a:rPr>
                        <a:t>Shushang</a:t>
                      </a:r>
                      <a:r>
                        <a:rPr lang="en-IN" sz="1100" dirty="0">
                          <a:latin typeface="Times New Roman" panose="02020603050405020304" pitchFamily="18" charset="0"/>
                          <a:cs typeface="Times New Roman" panose="02020603050405020304" pitchFamily="18" charset="0"/>
                        </a:rPr>
                        <a:t> Zhu</a:t>
                      </a:r>
                    </a:p>
                  </a:txBody>
                  <a:tcPr/>
                </a:tc>
                <a:tc>
                  <a:txBody>
                    <a:bodyPr/>
                    <a:lstStyle/>
                    <a:p>
                      <a:pPr algn="ctr"/>
                      <a:r>
                        <a:rPr lang="en-IN" sz="1100" dirty="0">
                          <a:latin typeface="Times New Roman" panose="02020603050405020304" pitchFamily="18" charset="0"/>
                          <a:cs typeface="Times New Roman" panose="02020603050405020304" pitchFamily="18" charset="0"/>
                        </a:rPr>
                        <a:t>2024</a:t>
                      </a:r>
                    </a:p>
                  </a:txBody>
                  <a:tcPr/>
                </a:tc>
                <a:tc>
                  <a:txBody>
                    <a:bodyPr/>
                    <a:lstStyle/>
                    <a:p>
                      <a:pPr algn="ctr"/>
                      <a:r>
                        <a:rPr lang="en-US" sz="1100" dirty="0">
                          <a:latin typeface="Times New Roman" panose="02020603050405020304" pitchFamily="18" charset="0"/>
                          <a:cs typeface="Times New Roman" panose="02020603050405020304" pitchFamily="18" charset="0"/>
                        </a:rPr>
                        <a:t>To predict cryptocurrency returns using machine learning and evaluate factor importance.</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69706252"/>
                  </a:ext>
                </a:extLst>
              </a:tr>
              <a:tr h="737914">
                <a:tc>
                  <a:txBody>
                    <a:bodyPr/>
                    <a:lstStyle/>
                    <a:p>
                      <a:pPr algn="ctr"/>
                      <a:r>
                        <a:rPr lang="en-US" sz="1100" dirty="0">
                          <a:latin typeface="Times New Roman" panose="02020603050405020304" pitchFamily="18" charset="0"/>
                          <a:cs typeface="Times New Roman" panose="02020603050405020304" pitchFamily="18" charset="0"/>
                        </a:rPr>
                        <a:t>Univariate and Multivariate Machine Learning Forecasting Models on the Price Returns of Cryptocurrencies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sv-SE" sz="1100" dirty="0">
                          <a:latin typeface="Times New Roman" panose="02020603050405020304" pitchFamily="18" charset="0"/>
                          <a:cs typeface="Times New Roman" panose="02020603050405020304" pitchFamily="18" charset="0"/>
                        </a:rPr>
                        <a:t>Dante Miller and Jong-Min Kim</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2021</a:t>
                      </a:r>
                    </a:p>
                  </a:txBody>
                  <a:tcPr/>
                </a:tc>
                <a:tc>
                  <a:txBody>
                    <a:bodyPr/>
                    <a:lstStyle/>
                    <a:p>
                      <a:pPr algn="ctr"/>
                      <a:r>
                        <a:rPr lang="en-US" sz="1100" dirty="0">
                          <a:latin typeface="Times New Roman" panose="02020603050405020304" pitchFamily="18" charset="0"/>
                          <a:cs typeface="Times New Roman" panose="02020603050405020304" pitchFamily="18" charset="0"/>
                        </a:rPr>
                        <a:t>To predict the log returns of the top 10 cryptocurrencies using univariate and multivariate machine learning methods, evaluating their predictive accuracy​</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98415033"/>
                  </a:ext>
                </a:extLst>
              </a:tr>
              <a:tr h="773654">
                <a:tc>
                  <a:txBody>
                    <a:bodyPr/>
                    <a:lstStyle/>
                    <a:p>
                      <a:pPr algn="ctr"/>
                      <a:r>
                        <a:rPr lang="en-US" sz="1100" dirty="0">
                          <a:latin typeface="Times New Roman" panose="02020603050405020304" pitchFamily="18" charset="0"/>
                          <a:cs typeface="Times New Roman" panose="02020603050405020304" pitchFamily="18" charset="0"/>
                        </a:rPr>
                        <a:t>Predicting Cryptocurrency Returns Using Classification and Regression Machine Learning Model</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Amal Saad </a:t>
                      </a:r>
                      <a:r>
                        <a:rPr lang="en-IN" sz="1100" dirty="0" err="1">
                          <a:latin typeface="Times New Roman" panose="02020603050405020304" pitchFamily="18" charset="0"/>
                          <a:cs typeface="Times New Roman" panose="02020603050405020304" pitchFamily="18" charset="0"/>
                        </a:rPr>
                        <a:t>Alshehri</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2024</a:t>
                      </a:r>
                    </a:p>
                  </a:txBody>
                  <a:tcPr/>
                </a:tc>
                <a:tc>
                  <a:txBody>
                    <a:bodyPr/>
                    <a:lstStyle/>
                    <a:p>
                      <a:pPr algn="ctr"/>
                      <a:r>
                        <a:rPr lang="en-US" sz="1100" dirty="0">
                          <a:latin typeface="Times New Roman" panose="02020603050405020304" pitchFamily="18" charset="0"/>
                          <a:cs typeface="Times New Roman" panose="02020603050405020304" pitchFamily="18" charset="0"/>
                        </a:rPr>
                        <a:t>To investigate the feasibility of using machine learning models, specifically classification and regression, to predict cryptocurrency returns​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207781981"/>
                  </a:ext>
                </a:extLst>
              </a:tr>
              <a:tr h="654326">
                <a:tc>
                  <a:txBody>
                    <a:bodyPr/>
                    <a:lstStyle/>
                    <a:p>
                      <a:pPr algn="ctr"/>
                      <a:r>
                        <a:rPr lang="en-US" sz="1100" dirty="0">
                          <a:latin typeface="Times New Roman" panose="02020603050405020304" pitchFamily="18" charset="0"/>
                          <a:cs typeface="Times New Roman" panose="02020603050405020304" pitchFamily="18" charset="0"/>
                        </a:rPr>
                        <a:t>Predicting Cryptocurrency Prices with Machine Learning Algorithms: A Comparative Analysis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sv-SE" sz="1100" dirty="0">
                          <a:latin typeface="Times New Roman" panose="02020603050405020304" pitchFamily="18" charset="0"/>
                          <a:cs typeface="Times New Roman" panose="02020603050405020304" pitchFamily="18" charset="0"/>
                        </a:rPr>
                        <a:t>Harsha Nanda Gudavalli, Khetan Venkata Ratnam Kancherla</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2023</a:t>
                      </a:r>
                    </a:p>
                  </a:txBody>
                  <a:tcPr/>
                </a:tc>
                <a:tc>
                  <a:txBody>
                    <a:bodyPr/>
                    <a:lstStyle/>
                    <a:p>
                      <a:pPr algn="ctr"/>
                      <a:r>
                        <a:rPr lang="en-US" sz="1100" dirty="0">
                          <a:latin typeface="Times New Roman" panose="02020603050405020304" pitchFamily="18" charset="0"/>
                          <a:cs typeface="Times New Roman" panose="02020603050405020304" pitchFamily="18" charset="0"/>
                        </a:rPr>
                        <a:t>To identify the most effective machine learning algorithm for long-term Bitcoin price prediction by developing models using technical indicators (RSI, EMA, SMA) and evaluating their performance</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30200243"/>
                  </a:ext>
                </a:extLst>
              </a:tr>
              <a:tr h="798278">
                <a:tc>
                  <a:txBody>
                    <a:bodyPr/>
                    <a:lstStyle/>
                    <a:p>
                      <a:pPr algn="ctr"/>
                      <a:r>
                        <a:rPr lang="en-US" sz="1100" dirty="0">
                          <a:latin typeface="Times New Roman" panose="02020603050405020304" pitchFamily="18" charset="0"/>
                          <a:cs typeface="Times New Roman" panose="02020603050405020304" pitchFamily="18" charset="0"/>
                        </a:rPr>
                        <a:t>A Survey of Deep Learning Applications in Cryptocurrency</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err="1">
                          <a:latin typeface="Times New Roman" panose="02020603050405020304" pitchFamily="18" charset="0"/>
                          <a:cs typeface="Times New Roman" panose="02020603050405020304" pitchFamily="18" charset="0"/>
                        </a:rPr>
                        <a:t>Junhuan</a:t>
                      </a:r>
                      <a:r>
                        <a:rPr lang="en-IN" sz="1100" dirty="0">
                          <a:latin typeface="Times New Roman" panose="02020603050405020304" pitchFamily="18" charset="0"/>
                          <a:cs typeface="Times New Roman" panose="02020603050405020304" pitchFamily="18" charset="0"/>
                        </a:rPr>
                        <a:t> Zhang, </a:t>
                      </a:r>
                      <a:r>
                        <a:rPr lang="en-IN" sz="1100" dirty="0" err="1">
                          <a:latin typeface="Times New Roman" panose="02020603050405020304" pitchFamily="18" charset="0"/>
                          <a:cs typeface="Times New Roman" panose="02020603050405020304" pitchFamily="18" charset="0"/>
                        </a:rPr>
                        <a:t>Kewei</a:t>
                      </a:r>
                      <a:r>
                        <a:rPr lang="en-IN" sz="1100" dirty="0">
                          <a:latin typeface="Times New Roman" panose="02020603050405020304" pitchFamily="18" charset="0"/>
                          <a:cs typeface="Times New Roman" panose="02020603050405020304" pitchFamily="18" charset="0"/>
                        </a:rPr>
                        <a:t> Cai, Jiaqi Wen</a:t>
                      </a:r>
                    </a:p>
                  </a:txBody>
                  <a:tcPr/>
                </a:tc>
                <a:tc>
                  <a:txBody>
                    <a:bodyPr/>
                    <a:lstStyle/>
                    <a:p>
                      <a:pPr algn="ctr"/>
                      <a:r>
                        <a:rPr lang="en-IN" sz="1100" dirty="0">
                          <a:latin typeface="Times New Roman" panose="02020603050405020304" pitchFamily="18" charset="0"/>
                          <a:cs typeface="Times New Roman" panose="02020603050405020304" pitchFamily="18" charset="0"/>
                        </a:rPr>
                        <a:t>2024</a:t>
                      </a:r>
                    </a:p>
                  </a:txBody>
                  <a:tcPr/>
                </a:tc>
                <a:tc>
                  <a:txBody>
                    <a:bodyPr/>
                    <a:lstStyle/>
                    <a:p>
                      <a:pPr algn="ctr"/>
                      <a:r>
                        <a:rPr lang="en-US" sz="1100" dirty="0">
                          <a:latin typeface="Times New Roman" panose="02020603050405020304" pitchFamily="18" charset="0"/>
                          <a:cs typeface="Times New Roman" panose="02020603050405020304" pitchFamily="18" charset="0"/>
                        </a:rPr>
                        <a:t>To comprehensively review the application of deep learning methods in cryptocurrency research, covering various modeling tasks such as price prediction, portfolio construction, bubble analysis, abnormal trading, and initial coin offerings​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95088831"/>
                  </a:ext>
                </a:extLst>
              </a:tr>
            </a:tbl>
          </a:graphicData>
        </a:graphic>
      </p:graphicFrame>
    </p:spTree>
    <p:extLst>
      <p:ext uri="{BB962C8B-B14F-4D97-AF65-F5344CB8AC3E}">
        <p14:creationId xmlns:p14="http://schemas.microsoft.com/office/powerpoint/2010/main" val="3918090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75"/>
        <p:cNvGrpSpPr/>
        <p:nvPr/>
      </p:nvGrpSpPr>
      <p:grpSpPr>
        <a:xfrm>
          <a:off x="0" y="0"/>
          <a:ext cx="0" cy="0"/>
          <a:chOff x="0" y="0"/>
          <a:chExt cx="0" cy="0"/>
        </a:xfrm>
      </p:grpSpPr>
      <p:pic>
        <p:nvPicPr>
          <p:cNvPr id="278" name="Google Shape;278;p41"/>
          <p:cNvPicPr preferRelativeResize="0"/>
          <p:nvPr/>
        </p:nvPicPr>
        <p:blipFill rotWithShape="1">
          <a:blip r:embed="rId3">
            <a:alphaModFix/>
          </a:blip>
          <a:srcRect l="30973" t="29087" r="32892" b="13405"/>
          <a:stretch/>
        </p:blipFill>
        <p:spPr>
          <a:xfrm>
            <a:off x="6576891" y="1546061"/>
            <a:ext cx="2488273" cy="2403909"/>
          </a:xfrm>
          <a:prstGeom prst="rect">
            <a:avLst/>
          </a:prstGeom>
          <a:ln>
            <a:noFill/>
          </a:ln>
          <a:effectLst>
            <a:outerShdw blurRad="292100" dist="139700" dir="2700000" algn="tl" rotWithShape="0">
              <a:srgbClr val="333333">
                <a:alpha val="65000"/>
              </a:srgbClr>
            </a:outerShdw>
          </a:effectLst>
        </p:spPr>
      </p:pic>
      <p:cxnSp>
        <p:nvCxnSpPr>
          <p:cNvPr id="280" name="Google Shape;280;p41"/>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281" name="Google Shape;281;p41"/>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282" name="Google Shape;282;p41"/>
          <p:cNvGrpSpPr/>
          <p:nvPr/>
        </p:nvGrpSpPr>
        <p:grpSpPr>
          <a:xfrm>
            <a:off x="-4762" y="-51527"/>
            <a:ext cx="1542911" cy="1597588"/>
            <a:chOff x="0" y="-28575"/>
            <a:chExt cx="812700" cy="841500"/>
          </a:xfrm>
        </p:grpSpPr>
        <p:sp>
          <p:nvSpPr>
            <p:cNvPr id="283" name="Google Shape;283;p41"/>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284" name="Google Shape;284;p41"/>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285" name="Google Shape;285;p41"/>
          <p:cNvSpPr txBox="1"/>
          <p:nvPr/>
        </p:nvSpPr>
        <p:spPr>
          <a:xfrm>
            <a:off x="55171" y="39614"/>
            <a:ext cx="3945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dirty="0">
                <a:solidFill>
                  <a:srgbClr val="D9D9D9"/>
                </a:solidFill>
                <a:latin typeface="Staatliches"/>
                <a:ea typeface="Arial"/>
                <a:cs typeface="Arial"/>
                <a:sym typeface="Staatliches"/>
              </a:rPr>
              <a:t>1</a:t>
            </a:r>
            <a:r>
              <a:rPr lang="en" sz="2300" dirty="0">
                <a:solidFill>
                  <a:srgbClr val="D9D9D9"/>
                </a:solidFill>
                <a:latin typeface="Staatliches"/>
                <a:sym typeface="Staatliches"/>
              </a:rPr>
              <a:t>0</a:t>
            </a:r>
            <a:endParaRPr sz="700" b="0" i="0" u="none" strike="noStrike" cap="none" dirty="0">
              <a:solidFill>
                <a:srgbClr val="000000"/>
              </a:solidFill>
              <a:latin typeface="Arial"/>
              <a:ea typeface="Arial"/>
              <a:cs typeface="Arial"/>
              <a:sym typeface="Arial"/>
            </a:endParaRPr>
          </a:p>
        </p:txBody>
      </p:sp>
      <p:sp>
        <p:nvSpPr>
          <p:cNvPr id="2" name="TextBox 1">
            <a:extLst>
              <a:ext uri="{FF2B5EF4-FFF2-40B4-BE49-F238E27FC236}">
                <a16:creationId xmlns:a16="http://schemas.microsoft.com/office/drawing/2014/main" id="{655FB978-367F-E31D-60C0-715F5A7A2B26}"/>
              </a:ext>
            </a:extLst>
          </p:cNvPr>
          <p:cNvSpPr txBox="1"/>
          <p:nvPr/>
        </p:nvSpPr>
        <p:spPr>
          <a:xfrm>
            <a:off x="2379216" y="598215"/>
            <a:ext cx="4498487" cy="769441"/>
          </a:xfrm>
          <a:prstGeom prst="rect">
            <a:avLst/>
          </a:prstGeom>
          <a:noFill/>
        </p:spPr>
        <p:txBody>
          <a:bodyPr wrap="square" rtlCol="0">
            <a:spAutoFit/>
          </a:bodyPr>
          <a:lstStyle/>
          <a:p>
            <a:pPr algn="ctr"/>
            <a:r>
              <a:rPr lang="en-US" sz="2200" dirty="0">
                <a:latin typeface="Times New Roman" panose="02020603050405020304" pitchFamily="18" charset="0"/>
                <a:cs typeface="Times New Roman" panose="02020603050405020304" pitchFamily="18" charset="0"/>
              </a:rPr>
              <a:t>PROBLEM FORMULATION</a:t>
            </a:r>
          </a:p>
          <a:p>
            <a:pPr algn="ctr"/>
            <a:endParaRPr lang="en-IN" sz="22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36F7FE6-8BA5-4787-BF0D-E32B7D4DF5B4}"/>
              </a:ext>
            </a:extLst>
          </p:cNvPr>
          <p:cNvSpPr txBox="1"/>
          <p:nvPr/>
        </p:nvSpPr>
        <p:spPr>
          <a:xfrm>
            <a:off x="683881" y="1115173"/>
            <a:ext cx="6024292" cy="3970318"/>
          </a:xfrm>
          <a:prstGeom prst="rect">
            <a:avLst/>
          </a:prstGeom>
          <a:noFill/>
        </p:spPr>
        <p:txBody>
          <a:bodyPr wrap="square" rtlCol="0">
            <a:spAutoFit/>
          </a:bodyPr>
          <a:lstStyle/>
          <a:p>
            <a:pPr algn="just"/>
            <a:r>
              <a:rPr lang="en-US" b="1" dirty="0">
                <a:latin typeface="Times New Roman" panose="02020603050405020304" pitchFamily="18" charset="0"/>
                <a:cs typeface="Times New Roman" panose="02020603050405020304" pitchFamily="18" charset="0"/>
              </a:rPr>
              <a:t>Need for More Accurate and Robust Models - </a:t>
            </a:r>
            <a:r>
              <a:rPr lang="en-US" dirty="0">
                <a:latin typeface="Times New Roman" panose="02020603050405020304" pitchFamily="18" charset="0"/>
                <a:cs typeface="Times New Roman" panose="02020603050405020304" pitchFamily="18" charset="0"/>
              </a:rPr>
              <a:t>Many studies highlight that current deep learning models, such as LSTM and GRU, can be improved by incorporating additional parameters, optimizing hyperparameters, and exploring alternative architectures</a:t>
            </a:r>
            <a:r>
              <a:rPr lang="en-US" dirty="0"/>
              <a:t>.</a:t>
            </a:r>
          </a:p>
          <a:p>
            <a:pPr algn="just"/>
            <a:endParaRPr lang="en-US" dirty="0"/>
          </a:p>
          <a:p>
            <a:pPr algn="just"/>
            <a:r>
              <a:rPr lang="en-US" b="1" dirty="0">
                <a:latin typeface="Times New Roman" panose="02020603050405020304" pitchFamily="18" charset="0"/>
                <a:cs typeface="Times New Roman" panose="02020603050405020304" pitchFamily="18" charset="0"/>
              </a:rPr>
              <a:t>Integration of Additional Influencing Factors - </a:t>
            </a:r>
            <a:r>
              <a:rPr lang="en-US" dirty="0">
                <a:latin typeface="Times New Roman" panose="02020603050405020304" pitchFamily="18" charset="0"/>
                <a:cs typeface="Times New Roman" panose="02020603050405020304" pitchFamily="18" charset="0"/>
              </a:rPr>
              <a:t>Several studies emphasize the need to include more factors influencing cryptocurrency prices, such as macroeconomic indicators, investor sentiment, regulatory changes, and media influence.</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Addressing Model Overfitting and Bias </a:t>
            </a:r>
            <a:r>
              <a:rPr lang="en-US" dirty="0">
                <a:latin typeface="Times New Roman" panose="02020603050405020304" pitchFamily="18" charset="0"/>
                <a:cs typeface="Times New Roman" panose="02020603050405020304" pitchFamily="18" charset="0"/>
              </a:rPr>
              <a:t>- Many studies highlight that deep learning models tend to overfit to historical data. Future research should focus on improving data generalization through better feature selection, data augmentation, and ensemble learning. </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Need for Larger and More Diverse Datasets </a:t>
            </a:r>
            <a:r>
              <a:rPr lang="en-US" dirty="0">
                <a:latin typeface="Times New Roman" panose="02020603050405020304" pitchFamily="18" charset="0"/>
                <a:cs typeface="Times New Roman" panose="02020603050405020304" pitchFamily="18" charset="0"/>
              </a:rPr>
              <a:t>- Expanding datasets by including more historical data, different exchanges, and varied market conditions can enhance model reliability.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B914F-4846-6759-6EC4-9AA8415C92A4}"/>
              </a:ext>
            </a:extLst>
          </p:cNvPr>
          <p:cNvSpPr>
            <a:spLocks noGrp="1"/>
          </p:cNvSpPr>
          <p:nvPr>
            <p:ph type="title"/>
          </p:nvPr>
        </p:nvSpPr>
        <p:spPr>
          <a:xfrm>
            <a:off x="516695" y="561289"/>
            <a:ext cx="8522991" cy="681038"/>
          </a:xfrm>
        </p:spPr>
        <p:txBody>
          <a:bodyPr>
            <a:normAutofit/>
          </a:bodyPr>
          <a:lstStyle/>
          <a:p>
            <a:pPr algn="ctr"/>
            <a:r>
              <a:rPr lang="en-IN" sz="2200" b="0" dirty="0">
                <a:latin typeface="Times New Roman" panose="02020603050405020304" pitchFamily="18" charset="0"/>
                <a:cs typeface="Times New Roman" panose="02020603050405020304" pitchFamily="18" charset="0"/>
              </a:rPr>
              <a:t>RELAVANCE OF THE PROBLEM STATEMENT W.R.T SDG</a:t>
            </a:r>
          </a:p>
        </p:txBody>
      </p:sp>
      <p:sp>
        <p:nvSpPr>
          <p:cNvPr id="3" name="Text Placeholder 2">
            <a:extLst>
              <a:ext uri="{FF2B5EF4-FFF2-40B4-BE49-F238E27FC236}">
                <a16:creationId xmlns:a16="http://schemas.microsoft.com/office/drawing/2014/main" id="{C8E8C429-3D03-9553-A71D-9C132B71676B}"/>
              </a:ext>
            </a:extLst>
          </p:cNvPr>
          <p:cNvSpPr>
            <a:spLocks noGrp="1"/>
          </p:cNvSpPr>
          <p:nvPr>
            <p:ph type="body" idx="1"/>
          </p:nvPr>
        </p:nvSpPr>
        <p:spPr>
          <a:xfrm>
            <a:off x="558773" y="1242327"/>
            <a:ext cx="8438833" cy="3499966"/>
          </a:xfrm>
        </p:spPr>
        <p:txBody>
          <a:bodyPr>
            <a:normAutofit lnSpcReduction="10000"/>
          </a:bodyPr>
          <a:lstStyle/>
          <a:p>
            <a:pPr>
              <a:buNone/>
            </a:pPr>
            <a:r>
              <a:rPr lang="en-US" sz="1400" dirty="0">
                <a:solidFill>
                  <a:schemeClr val="tx1"/>
                </a:solidFill>
                <a:latin typeface="Times New Roman" panose="02020603050405020304" pitchFamily="18" charset="0"/>
                <a:cs typeface="Times New Roman" panose="02020603050405020304" pitchFamily="18" charset="0"/>
              </a:rPr>
              <a:t>The project titled </a:t>
            </a:r>
            <a:r>
              <a:rPr lang="en-US" sz="1400" b="1" dirty="0">
                <a:solidFill>
                  <a:schemeClr val="tx1"/>
                </a:solidFill>
                <a:latin typeface="Times New Roman" panose="02020603050405020304" pitchFamily="18" charset="0"/>
                <a:cs typeface="Times New Roman" panose="02020603050405020304" pitchFamily="18" charset="0"/>
              </a:rPr>
              <a:t>"XRP Cryptocurrency Return Prediction"</a:t>
            </a:r>
            <a:r>
              <a:rPr lang="en-US" sz="1400" dirty="0">
                <a:solidFill>
                  <a:schemeClr val="tx1"/>
                </a:solidFill>
                <a:latin typeface="Times New Roman" panose="02020603050405020304" pitchFamily="18" charset="0"/>
                <a:cs typeface="Times New Roman" panose="02020603050405020304" pitchFamily="18" charset="0"/>
              </a:rPr>
              <a:t> is closely aligned with the objectives of the United Nations Sustainable Development Goals (SDGs), specifically:</a:t>
            </a:r>
          </a:p>
          <a:p>
            <a:pPr>
              <a:buNone/>
            </a:pPr>
            <a:endParaRPr lang="en-US" sz="1400" dirty="0">
              <a:solidFill>
                <a:schemeClr val="tx1"/>
              </a:solidFill>
              <a:latin typeface="Times New Roman" panose="02020603050405020304" pitchFamily="18" charset="0"/>
              <a:cs typeface="Times New Roman" panose="02020603050405020304" pitchFamily="18" charset="0"/>
            </a:endParaRPr>
          </a:p>
          <a:p>
            <a:pPr>
              <a:buNone/>
            </a:pPr>
            <a:r>
              <a:rPr lang="en-US" sz="1400" b="1" dirty="0">
                <a:solidFill>
                  <a:schemeClr val="tx1"/>
                </a:solidFill>
                <a:latin typeface="Times New Roman" panose="02020603050405020304" pitchFamily="18" charset="0"/>
                <a:cs typeface="Times New Roman" panose="02020603050405020304" pitchFamily="18" charset="0"/>
              </a:rPr>
              <a:t>1. SDG 9: Industry, Innovation, and Infrastructure</a:t>
            </a:r>
            <a:br>
              <a:rPr lang="en-US" sz="1400" dirty="0">
                <a:solidFill>
                  <a:schemeClr val="tx1"/>
                </a:solidFill>
                <a:latin typeface="Times New Roman" panose="02020603050405020304" pitchFamily="18" charset="0"/>
                <a:cs typeface="Times New Roman" panose="02020603050405020304" pitchFamily="18" charset="0"/>
              </a:rPr>
            </a:br>
            <a:r>
              <a:rPr lang="en-US" sz="1400" dirty="0">
                <a:solidFill>
                  <a:schemeClr val="tx1"/>
                </a:solidFill>
                <a:latin typeface="Times New Roman" panose="02020603050405020304" pitchFamily="18" charset="0"/>
                <a:cs typeface="Times New Roman" panose="02020603050405020304" pitchFamily="18" charset="0"/>
              </a:rPr>
              <a:t>This project promotes innovation within the financial technology (FinTech) sector by leveraging advanced machine learning models to predict cryptocurrency returns. By enhancing predictive capabilities, it contributes to building resilient financial infrastructures and fosters innovation in digital financial services, which are essential for sustainable industrialization.</a:t>
            </a:r>
          </a:p>
          <a:p>
            <a:pPr>
              <a:buNone/>
            </a:pPr>
            <a:endParaRPr lang="en-US" sz="1400" dirty="0">
              <a:solidFill>
                <a:schemeClr val="tx1"/>
              </a:solidFill>
              <a:latin typeface="Times New Roman" panose="02020603050405020304" pitchFamily="18" charset="0"/>
              <a:cs typeface="Times New Roman" panose="02020603050405020304" pitchFamily="18" charset="0"/>
            </a:endParaRPr>
          </a:p>
          <a:p>
            <a:pPr>
              <a:buNone/>
            </a:pPr>
            <a:r>
              <a:rPr lang="en-US" sz="1400" b="1" dirty="0">
                <a:solidFill>
                  <a:schemeClr val="tx1"/>
                </a:solidFill>
                <a:latin typeface="Times New Roman" panose="02020603050405020304" pitchFamily="18" charset="0"/>
                <a:cs typeface="Times New Roman" panose="02020603050405020304" pitchFamily="18" charset="0"/>
              </a:rPr>
              <a:t>2. SDG 8: Decent Work and Economic Growth</a:t>
            </a:r>
            <a:br>
              <a:rPr lang="en-US" sz="1400" dirty="0">
                <a:solidFill>
                  <a:schemeClr val="tx1"/>
                </a:solidFill>
                <a:latin typeface="Times New Roman" panose="02020603050405020304" pitchFamily="18" charset="0"/>
                <a:cs typeface="Times New Roman" panose="02020603050405020304" pitchFamily="18" charset="0"/>
              </a:rPr>
            </a:br>
            <a:r>
              <a:rPr lang="en-US" sz="1400" dirty="0">
                <a:solidFill>
                  <a:schemeClr val="tx1"/>
                </a:solidFill>
                <a:latin typeface="Times New Roman" panose="02020603050405020304" pitchFamily="18" charset="0"/>
                <a:cs typeface="Times New Roman" panose="02020603050405020304" pitchFamily="18" charset="0"/>
              </a:rPr>
              <a:t>Accurate and reliable prediction of cryptocurrency returns supports informed financial decision-making. It helps investors, traders, and institutions minimize risks and maximize returns, contributing to economic stability and growth. Promoting responsible investment practices through technology-driven insights leads to more sustainable and inclusive economic development.</a:t>
            </a:r>
          </a:p>
          <a:p>
            <a:endParaRPr lang="en-US" sz="1400" dirty="0">
              <a:solidFill>
                <a:schemeClr val="tx1"/>
              </a:solidFill>
              <a:latin typeface="Times New Roman" panose="02020603050405020304" pitchFamily="18" charset="0"/>
              <a:cs typeface="Times New Roman" panose="02020603050405020304" pitchFamily="18" charset="0"/>
            </a:endParaRPr>
          </a:p>
          <a:p>
            <a:r>
              <a:rPr lang="en-US" sz="1400" i="1" dirty="0">
                <a:solidFill>
                  <a:schemeClr val="tx1"/>
                </a:solidFill>
                <a:latin typeface="Times New Roman" panose="02020603050405020304" pitchFamily="18" charset="0"/>
                <a:cs typeface="Times New Roman" panose="02020603050405020304" pitchFamily="18" charset="0"/>
              </a:rPr>
              <a:t>Thus, this research project directly contributes to promoting innovation and supporting economic growth in alignment with the SDGs.</a:t>
            </a:r>
            <a:endParaRPr lang="en-IN" sz="1400" dirty="0">
              <a:solidFill>
                <a:schemeClr val="tx1"/>
              </a:solidFill>
              <a:latin typeface="Times New Roman" panose="02020603050405020304" pitchFamily="18" charset="0"/>
              <a:cs typeface="Times New Roman" panose="02020603050405020304" pitchFamily="18" charset="0"/>
            </a:endParaRPr>
          </a:p>
        </p:txBody>
      </p:sp>
      <p:grpSp>
        <p:nvGrpSpPr>
          <p:cNvPr id="8" name="Google Shape;282;p41">
            <a:extLst>
              <a:ext uri="{FF2B5EF4-FFF2-40B4-BE49-F238E27FC236}">
                <a16:creationId xmlns:a16="http://schemas.microsoft.com/office/drawing/2014/main" id="{2E23791E-821B-497B-2FA8-0E7A80807956}"/>
              </a:ext>
            </a:extLst>
          </p:cNvPr>
          <p:cNvGrpSpPr/>
          <p:nvPr/>
        </p:nvGrpSpPr>
        <p:grpSpPr>
          <a:xfrm>
            <a:off x="-4762" y="-51527"/>
            <a:ext cx="1542911" cy="1597588"/>
            <a:chOff x="0" y="-28575"/>
            <a:chExt cx="812700" cy="841500"/>
          </a:xfrm>
        </p:grpSpPr>
        <p:sp>
          <p:nvSpPr>
            <p:cNvPr id="9" name="Google Shape;283;p41">
              <a:extLst>
                <a:ext uri="{FF2B5EF4-FFF2-40B4-BE49-F238E27FC236}">
                  <a16:creationId xmlns:a16="http://schemas.microsoft.com/office/drawing/2014/main" id="{789BF3D1-20D7-8884-12B6-26BB9DEB9C6B}"/>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10" name="Google Shape;284;p41">
              <a:extLst>
                <a:ext uri="{FF2B5EF4-FFF2-40B4-BE49-F238E27FC236}">
                  <a16:creationId xmlns:a16="http://schemas.microsoft.com/office/drawing/2014/main" id="{B519D800-A329-CD0F-F4B7-DAF6B75C2189}"/>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cxnSp>
        <p:nvCxnSpPr>
          <p:cNvPr id="11" name="Google Shape;281;p41">
            <a:extLst>
              <a:ext uri="{FF2B5EF4-FFF2-40B4-BE49-F238E27FC236}">
                <a16:creationId xmlns:a16="http://schemas.microsoft.com/office/drawing/2014/main" id="{339247FC-3B7A-0618-A52E-2B480A4B4E2E}"/>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cxnSp>
        <p:nvCxnSpPr>
          <p:cNvPr id="12" name="Google Shape;280;p41">
            <a:extLst>
              <a:ext uri="{FF2B5EF4-FFF2-40B4-BE49-F238E27FC236}">
                <a16:creationId xmlns:a16="http://schemas.microsoft.com/office/drawing/2014/main" id="{AC265470-240B-225E-BF9F-8A8A98368B46}"/>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sp>
        <p:nvSpPr>
          <p:cNvPr id="14" name="Google Shape;285;p41">
            <a:extLst>
              <a:ext uri="{FF2B5EF4-FFF2-40B4-BE49-F238E27FC236}">
                <a16:creationId xmlns:a16="http://schemas.microsoft.com/office/drawing/2014/main" id="{EF50775E-3B00-1D5C-7167-78FB2BBCC172}"/>
              </a:ext>
            </a:extLst>
          </p:cNvPr>
          <p:cNvSpPr txBox="1"/>
          <p:nvPr/>
        </p:nvSpPr>
        <p:spPr>
          <a:xfrm>
            <a:off x="55171" y="39614"/>
            <a:ext cx="3945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dirty="0">
                <a:solidFill>
                  <a:srgbClr val="D9D9D9"/>
                </a:solidFill>
                <a:latin typeface="Staatliches"/>
                <a:ea typeface="Arial"/>
                <a:cs typeface="Arial"/>
                <a:sym typeface="Staatliches"/>
              </a:rPr>
              <a:t>1</a:t>
            </a:r>
            <a:r>
              <a:rPr lang="en" sz="2300" dirty="0">
                <a:solidFill>
                  <a:srgbClr val="D9D9D9"/>
                </a:solidFill>
                <a:latin typeface="Staatliches"/>
                <a:sym typeface="Staatliches"/>
              </a:rPr>
              <a:t>1</a:t>
            </a:r>
            <a:endParaRPr sz="7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263657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92"/>
        <p:cNvGrpSpPr/>
        <p:nvPr/>
      </p:nvGrpSpPr>
      <p:grpSpPr>
        <a:xfrm>
          <a:off x="0" y="0"/>
          <a:ext cx="0" cy="0"/>
          <a:chOff x="0" y="0"/>
          <a:chExt cx="0" cy="0"/>
        </a:xfrm>
      </p:grpSpPr>
      <p:cxnSp>
        <p:nvCxnSpPr>
          <p:cNvPr id="296" name="Google Shape;296;p42"/>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297" name="Google Shape;297;p42"/>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298" name="Google Shape;298;p42"/>
          <p:cNvGrpSpPr/>
          <p:nvPr/>
        </p:nvGrpSpPr>
        <p:grpSpPr>
          <a:xfrm>
            <a:off x="-4762" y="-51527"/>
            <a:ext cx="1542911" cy="1597588"/>
            <a:chOff x="0" y="-28575"/>
            <a:chExt cx="812700" cy="841500"/>
          </a:xfrm>
        </p:grpSpPr>
        <p:sp>
          <p:nvSpPr>
            <p:cNvPr id="299" name="Google Shape;299;p42"/>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300" name="Google Shape;300;p42"/>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301" name="Google Shape;301;p42"/>
          <p:cNvSpPr txBox="1"/>
          <p:nvPr/>
        </p:nvSpPr>
        <p:spPr>
          <a:xfrm>
            <a:off x="73444" y="31241"/>
            <a:ext cx="3603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sym typeface="Staatliches"/>
              </a:rPr>
              <a:t>1</a:t>
            </a:r>
            <a:r>
              <a:rPr lang="en" sz="2300" dirty="0">
                <a:solidFill>
                  <a:srgbClr val="D9D9D9"/>
                </a:solidFill>
                <a:latin typeface="Staatliches"/>
                <a:sym typeface="Staatliches"/>
              </a:rPr>
              <a:t>2</a:t>
            </a:r>
            <a:endParaRPr sz="700" b="0" i="0" u="none" strike="noStrike" cap="none" dirty="0">
              <a:solidFill>
                <a:srgbClr val="000000"/>
              </a:solidFill>
              <a:latin typeface="Arial"/>
              <a:ea typeface="Arial"/>
              <a:cs typeface="Arial"/>
              <a:sym typeface="Arial"/>
            </a:endParaRPr>
          </a:p>
        </p:txBody>
      </p:sp>
      <p:sp>
        <p:nvSpPr>
          <p:cNvPr id="2" name="TextBox 1">
            <a:extLst>
              <a:ext uri="{FF2B5EF4-FFF2-40B4-BE49-F238E27FC236}">
                <a16:creationId xmlns:a16="http://schemas.microsoft.com/office/drawing/2014/main" id="{EA584449-9750-1102-BC06-7D20B8A4F029}"/>
              </a:ext>
            </a:extLst>
          </p:cNvPr>
          <p:cNvSpPr txBox="1"/>
          <p:nvPr/>
        </p:nvSpPr>
        <p:spPr>
          <a:xfrm>
            <a:off x="678203" y="598215"/>
            <a:ext cx="8363339" cy="430887"/>
          </a:xfrm>
          <a:prstGeom prst="rect">
            <a:avLst/>
          </a:prstGeom>
          <a:noFill/>
        </p:spPr>
        <p:txBody>
          <a:bodyPr wrap="square" rtlCol="0">
            <a:spAutoFit/>
          </a:bodyPr>
          <a:lstStyle/>
          <a:p>
            <a:pPr algn="ctr"/>
            <a:r>
              <a:rPr lang="en-US" sz="2200" dirty="0">
                <a:latin typeface="Times New Roman" panose="02020603050405020304" pitchFamily="18" charset="0"/>
                <a:cs typeface="Times New Roman" panose="02020603050405020304" pitchFamily="18" charset="0"/>
              </a:rPr>
              <a:t>PROPOSED SYSTEM / ARCHITECTURE / DESIGN</a:t>
            </a:r>
            <a:endParaRPr lang="en-IN" sz="2200" dirty="0">
              <a:latin typeface="Times New Roman" panose="02020603050405020304" pitchFamily="18" charset="0"/>
              <a:cs typeface="Times New Roman" panose="02020603050405020304" pitchFamily="18" charset="0"/>
            </a:endParaRPr>
          </a:p>
        </p:txBody>
      </p:sp>
      <p:pic>
        <p:nvPicPr>
          <p:cNvPr id="3" name="Google Shape;315;p43">
            <a:extLst>
              <a:ext uri="{FF2B5EF4-FFF2-40B4-BE49-F238E27FC236}">
                <a16:creationId xmlns:a16="http://schemas.microsoft.com/office/drawing/2014/main" id="{58A3BC4E-5065-55B8-C7C2-0D1908F060FC}"/>
              </a:ext>
            </a:extLst>
          </p:cNvPr>
          <p:cNvPicPr preferRelativeResize="0"/>
          <p:nvPr/>
        </p:nvPicPr>
        <p:blipFill rotWithShape="1">
          <a:blip r:embed="rId3">
            <a:alphaModFix/>
          </a:blip>
          <a:srcRect t="26247" b="26247"/>
          <a:stretch/>
        </p:blipFill>
        <p:spPr>
          <a:xfrm rot="5400000">
            <a:off x="-302983" y="2235738"/>
            <a:ext cx="3687347" cy="1547995"/>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42E22B3B-5E85-1121-7C97-98167C226F3A}"/>
              </a:ext>
            </a:extLst>
          </p:cNvPr>
          <p:cNvSpPr txBox="1"/>
          <p:nvPr/>
        </p:nvSpPr>
        <p:spPr>
          <a:xfrm>
            <a:off x="2567031" y="1240020"/>
            <a:ext cx="6241140" cy="35394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1. Data Collection and Preparation </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Obtain historical XRP price data from a reliable source, ensuring it includes Open Price, High, Low, Last Price, Change Percent, and Size (Volume). Clean the data by handling missing values (e.g., forward fill for 'Last Price', mean imputation for 'Size'), addressing inconsistencies, and detecting outliers through visualization and statistical methods. Ensure proper formatting for analysis and engineer features like '</a:t>
            </a:r>
            <a:r>
              <a:rPr lang="en-US" dirty="0" err="1">
                <a:latin typeface="Times New Roman" panose="02020603050405020304" pitchFamily="18" charset="0"/>
                <a:cs typeface="Times New Roman" panose="02020603050405020304" pitchFamily="18" charset="0"/>
              </a:rPr>
              <a:t>High_Low_Diff</a:t>
            </a:r>
            <a:r>
              <a:rPr lang="en-US" dirty="0">
                <a:latin typeface="Times New Roman" panose="02020603050405020304" pitchFamily="18" charset="0"/>
                <a:cs typeface="Times New Roman" panose="02020603050405020304" pitchFamily="18" charset="0"/>
              </a:rPr>
              <a:t>' and '</a:t>
            </a:r>
            <a:r>
              <a:rPr lang="en-US" dirty="0" err="1">
                <a:latin typeface="Times New Roman" panose="02020603050405020304" pitchFamily="18" charset="0"/>
                <a:cs typeface="Times New Roman" panose="02020603050405020304" pitchFamily="18" charset="0"/>
              </a:rPr>
              <a:t>Change_Pct_Scaled</a:t>
            </a:r>
            <a:r>
              <a:rPr lang="en-US" dirty="0">
                <a:latin typeface="Times New Roman" panose="02020603050405020304" pitchFamily="18" charset="0"/>
                <a:cs typeface="Times New Roman" panose="02020603050405020304" pitchFamily="18" charset="0"/>
              </a:rPr>
              <a:t>’ to deliver a cleaned, preprocessed dataset for the models.</a:t>
            </a:r>
          </a:p>
          <a:p>
            <a:pPr algn="just"/>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2. </a:t>
            </a:r>
            <a:r>
              <a:rPr lang="en-IN" b="1" dirty="0">
                <a:latin typeface="Times New Roman" panose="02020603050405020304" pitchFamily="18" charset="0"/>
                <a:cs typeface="Times New Roman" panose="02020603050405020304" pitchFamily="18" charset="0"/>
              </a:rPr>
              <a:t>Exploratory Data Analysis </a:t>
            </a:r>
          </a:p>
          <a:p>
            <a:pPr algn="just"/>
            <a:r>
              <a:rPr lang="en-US" dirty="0">
                <a:latin typeface="Times New Roman" panose="02020603050405020304" pitchFamily="18" charset="0"/>
                <a:cs typeface="Times New Roman" panose="02020603050405020304" pitchFamily="18" charset="0"/>
              </a:rPr>
              <a:t>Perform exploratory data analysis by calculating descriptive statistics (mean, median, standard deviation) to understand feature distributions. Use visualizations like histograms, scatter plots, and line plots to explore feature relationships and analyze the time series of XRP prices for trends and seasonality. Based on EDA and domain knowledge, select the most relevant features for modeling, justifying the choices or exploring alternatives. </a:t>
            </a:r>
            <a:endParaRPr lang="en-IN"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92">
          <a:extLst>
            <a:ext uri="{FF2B5EF4-FFF2-40B4-BE49-F238E27FC236}">
              <a16:creationId xmlns:a16="http://schemas.microsoft.com/office/drawing/2014/main" id="{F5B1A161-C3B4-5612-35B7-621CD2DD11B9}"/>
            </a:ext>
          </a:extLst>
        </p:cNvPr>
        <p:cNvGrpSpPr/>
        <p:nvPr/>
      </p:nvGrpSpPr>
      <p:grpSpPr>
        <a:xfrm>
          <a:off x="0" y="0"/>
          <a:ext cx="0" cy="0"/>
          <a:chOff x="0" y="0"/>
          <a:chExt cx="0" cy="0"/>
        </a:xfrm>
      </p:grpSpPr>
      <p:cxnSp>
        <p:nvCxnSpPr>
          <p:cNvPr id="296" name="Google Shape;296;p42">
            <a:extLst>
              <a:ext uri="{FF2B5EF4-FFF2-40B4-BE49-F238E27FC236}">
                <a16:creationId xmlns:a16="http://schemas.microsoft.com/office/drawing/2014/main" id="{6F0408D6-E1D1-C056-CEB3-50DC437A4ECD}"/>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297" name="Google Shape;297;p42">
            <a:extLst>
              <a:ext uri="{FF2B5EF4-FFF2-40B4-BE49-F238E27FC236}">
                <a16:creationId xmlns:a16="http://schemas.microsoft.com/office/drawing/2014/main" id="{3B67270F-09D2-3332-81E1-D1BD0ADC11FC}"/>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298" name="Google Shape;298;p42">
            <a:extLst>
              <a:ext uri="{FF2B5EF4-FFF2-40B4-BE49-F238E27FC236}">
                <a16:creationId xmlns:a16="http://schemas.microsoft.com/office/drawing/2014/main" id="{03612D22-B3D8-F49F-8052-D3D63721BECE}"/>
              </a:ext>
            </a:extLst>
          </p:cNvPr>
          <p:cNvGrpSpPr/>
          <p:nvPr/>
        </p:nvGrpSpPr>
        <p:grpSpPr>
          <a:xfrm>
            <a:off x="-4762" y="-51527"/>
            <a:ext cx="1542911" cy="1597588"/>
            <a:chOff x="0" y="-28575"/>
            <a:chExt cx="812700" cy="841500"/>
          </a:xfrm>
        </p:grpSpPr>
        <p:sp>
          <p:nvSpPr>
            <p:cNvPr id="299" name="Google Shape;299;p42">
              <a:extLst>
                <a:ext uri="{FF2B5EF4-FFF2-40B4-BE49-F238E27FC236}">
                  <a16:creationId xmlns:a16="http://schemas.microsoft.com/office/drawing/2014/main" id="{A9D86E99-B467-9713-3EF2-151E6674F4E0}"/>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300" name="Google Shape;300;p42">
              <a:extLst>
                <a:ext uri="{FF2B5EF4-FFF2-40B4-BE49-F238E27FC236}">
                  <a16:creationId xmlns:a16="http://schemas.microsoft.com/office/drawing/2014/main" id="{4DC95071-CC77-3482-5FD7-73EAD8404B89}"/>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301" name="Google Shape;301;p42">
            <a:extLst>
              <a:ext uri="{FF2B5EF4-FFF2-40B4-BE49-F238E27FC236}">
                <a16:creationId xmlns:a16="http://schemas.microsoft.com/office/drawing/2014/main" id="{4D0B954E-D1FB-308E-A809-8629AB02A4F5}"/>
              </a:ext>
            </a:extLst>
          </p:cNvPr>
          <p:cNvSpPr txBox="1"/>
          <p:nvPr/>
        </p:nvSpPr>
        <p:spPr>
          <a:xfrm>
            <a:off x="73444" y="31241"/>
            <a:ext cx="3603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sym typeface="Staatliches"/>
              </a:rPr>
              <a:t>1</a:t>
            </a:r>
            <a:r>
              <a:rPr lang="en" sz="2300" dirty="0">
                <a:solidFill>
                  <a:srgbClr val="D9D9D9"/>
                </a:solidFill>
                <a:latin typeface="Staatliches"/>
                <a:sym typeface="Staatliches"/>
              </a:rPr>
              <a:t>3</a:t>
            </a:r>
            <a:endParaRPr sz="700" b="0" i="0" u="none" strike="noStrike" cap="none" dirty="0">
              <a:solidFill>
                <a:srgbClr val="000000"/>
              </a:solidFill>
              <a:latin typeface="Arial"/>
              <a:ea typeface="Arial"/>
              <a:cs typeface="Arial"/>
              <a:sym typeface="Arial"/>
            </a:endParaRPr>
          </a:p>
        </p:txBody>
      </p:sp>
      <p:sp>
        <p:nvSpPr>
          <p:cNvPr id="2" name="TextBox 1">
            <a:extLst>
              <a:ext uri="{FF2B5EF4-FFF2-40B4-BE49-F238E27FC236}">
                <a16:creationId xmlns:a16="http://schemas.microsoft.com/office/drawing/2014/main" id="{1A5D911F-EAEA-1CEA-92EE-9412A07F6C49}"/>
              </a:ext>
            </a:extLst>
          </p:cNvPr>
          <p:cNvSpPr txBox="1"/>
          <p:nvPr/>
        </p:nvSpPr>
        <p:spPr>
          <a:xfrm>
            <a:off x="678203" y="598215"/>
            <a:ext cx="8363339" cy="430887"/>
          </a:xfrm>
          <a:prstGeom prst="rect">
            <a:avLst/>
          </a:prstGeom>
          <a:noFill/>
        </p:spPr>
        <p:txBody>
          <a:bodyPr wrap="square" rtlCol="0">
            <a:spAutoFit/>
          </a:bodyPr>
          <a:lstStyle/>
          <a:p>
            <a:pPr algn="ctr"/>
            <a:r>
              <a:rPr lang="en-US" sz="2200" dirty="0">
                <a:latin typeface="Times New Roman" panose="02020603050405020304" pitchFamily="18" charset="0"/>
                <a:cs typeface="Times New Roman" panose="02020603050405020304" pitchFamily="18" charset="0"/>
              </a:rPr>
              <a:t>PROPOSED SYSTEM / ARCHITECTURE / DESIGN</a:t>
            </a:r>
            <a:endParaRPr lang="en-IN" sz="2200" dirty="0">
              <a:latin typeface="Times New Roman" panose="02020603050405020304" pitchFamily="18" charset="0"/>
              <a:cs typeface="Times New Roman" panose="02020603050405020304" pitchFamily="18" charset="0"/>
            </a:endParaRPr>
          </a:p>
        </p:txBody>
      </p:sp>
      <p:pic>
        <p:nvPicPr>
          <p:cNvPr id="3" name="Google Shape;315;p43">
            <a:extLst>
              <a:ext uri="{FF2B5EF4-FFF2-40B4-BE49-F238E27FC236}">
                <a16:creationId xmlns:a16="http://schemas.microsoft.com/office/drawing/2014/main" id="{E571ED8C-876F-A7A4-5E42-C1F6C8078176}"/>
              </a:ext>
            </a:extLst>
          </p:cNvPr>
          <p:cNvPicPr preferRelativeResize="0"/>
          <p:nvPr/>
        </p:nvPicPr>
        <p:blipFill rotWithShape="1">
          <a:blip r:embed="rId3">
            <a:alphaModFix/>
          </a:blip>
          <a:srcRect t="26247" b="26247"/>
          <a:stretch/>
        </p:blipFill>
        <p:spPr>
          <a:xfrm rot="5400000">
            <a:off x="-302983" y="2235738"/>
            <a:ext cx="3687347" cy="1547995"/>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901AEC47-CD45-05CF-3699-70BA4A6D271E}"/>
              </a:ext>
            </a:extLst>
          </p:cNvPr>
          <p:cNvSpPr txBox="1"/>
          <p:nvPr/>
        </p:nvSpPr>
        <p:spPr>
          <a:xfrm>
            <a:off x="2567031" y="1137505"/>
            <a:ext cx="6250104" cy="3754874"/>
          </a:xfrm>
          <a:prstGeom prst="rect">
            <a:avLst/>
          </a:prstGeom>
          <a:noFill/>
        </p:spPr>
        <p:txBody>
          <a:bodyPr wrap="square" rtlCol="0">
            <a:spAutoFit/>
          </a:bodyPr>
          <a:lstStyle/>
          <a:p>
            <a:pPr algn="just"/>
            <a:r>
              <a:rPr lang="en-US" b="1" dirty="0">
                <a:latin typeface="Times New Roman" panose="02020603050405020304" pitchFamily="18" charset="0"/>
                <a:cs typeface="Times New Roman" panose="02020603050405020304" pitchFamily="18" charset="0"/>
              </a:rPr>
              <a:t>3. </a:t>
            </a:r>
            <a:r>
              <a:rPr lang="en-IN" b="1" dirty="0">
                <a:latin typeface="Times New Roman" panose="02020603050405020304" pitchFamily="18" charset="0"/>
                <a:cs typeface="Times New Roman" panose="02020603050405020304" pitchFamily="18" charset="0"/>
              </a:rPr>
              <a:t>Model Development and Training</a:t>
            </a:r>
            <a:endParaRPr lang="en-US" b="1"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Split the dataset into training and testing sets while considering time-series cross-validation for temporal dependencies. Train and evaluate multiple regression models, including </a:t>
            </a:r>
            <a:r>
              <a:rPr lang="en-US" dirty="0" err="1">
                <a:latin typeface="Times New Roman" panose="02020603050405020304" pitchFamily="18" charset="0"/>
                <a:cs typeface="Times New Roman" panose="02020603050405020304" pitchFamily="18" charset="0"/>
              </a:rPr>
              <a:t>XGBoost</a:t>
            </a:r>
            <a:r>
              <a:rPr lang="en-US" dirty="0">
                <a:latin typeface="Times New Roman" panose="02020603050405020304" pitchFamily="18" charset="0"/>
                <a:cs typeface="Times New Roman" panose="02020603050405020304" pitchFamily="18" charset="0"/>
              </a:rPr>
              <a:t> , Linear Regression, Random Forest, and SVR. Optimize hyperparameters using </a:t>
            </a:r>
            <a:r>
              <a:rPr lang="en-US" dirty="0" err="1">
                <a:latin typeface="Times New Roman" panose="02020603050405020304" pitchFamily="18" charset="0"/>
                <a:cs typeface="Times New Roman" panose="02020603050405020304" pitchFamily="18" charset="0"/>
              </a:rPr>
              <a:t>GridSearchCV</a:t>
            </a:r>
            <a:r>
              <a:rPr lang="en-US" dirty="0">
                <a:latin typeface="Times New Roman" panose="02020603050405020304" pitchFamily="18" charset="0"/>
                <a:cs typeface="Times New Roman" panose="02020603050405020304" pitchFamily="18" charset="0"/>
              </a:rPr>
              <a:t> and </a:t>
            </a:r>
            <a:r>
              <a:rPr lang="en-US" dirty="0" err="1">
                <a:latin typeface="Times New Roman" panose="02020603050405020304" pitchFamily="18" charset="0"/>
                <a:cs typeface="Times New Roman" panose="02020603050405020304" pitchFamily="18" charset="0"/>
              </a:rPr>
              <a:t>RandomizedSearchCV</a:t>
            </a:r>
            <a:r>
              <a:rPr lang="en-US" dirty="0">
                <a:latin typeface="Times New Roman" panose="02020603050405020304" pitchFamily="18" charset="0"/>
                <a:cs typeface="Times New Roman" panose="02020603050405020304" pitchFamily="18" charset="0"/>
              </a:rPr>
              <a:t> and assess model performance using RMSE and R-squared, incorporating cross-validation for robustness. Compare models and select the best-performing one with a clear justification. </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4. </a:t>
            </a:r>
            <a:r>
              <a:rPr lang="en-IN" b="1" dirty="0">
                <a:latin typeface="Times New Roman" panose="02020603050405020304" pitchFamily="18" charset="0"/>
                <a:cs typeface="Times New Roman" panose="02020603050405020304" pitchFamily="18" charset="0"/>
              </a:rPr>
              <a:t>Model Evaluation and Refinement </a:t>
            </a:r>
          </a:p>
          <a:p>
            <a:pPr algn="just"/>
            <a:r>
              <a:rPr lang="en-US" dirty="0">
                <a:latin typeface="Times New Roman" panose="02020603050405020304" pitchFamily="18" charset="0"/>
                <a:cs typeface="Times New Roman" panose="02020603050405020304" pitchFamily="18" charset="0"/>
              </a:rPr>
              <a:t>Analyze feature importance for the best model to determine key predictors of XRP price. Evaluate classification metrics like ROC Curve, AUC, F1 Score, and Confusion Matrix, ensuring they are relevant for regression. Perform k-fold cross-validation to assess generalization and minimize overfitting. Conduct error analysis to identify patterns or biases for potential improvements. Deploy the trained model for making predictions on new data and consider how the model will be integrated into a trading system or used for decision-making.</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694761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A7173-CE12-B45A-9E62-DD1919CCF214}"/>
              </a:ext>
            </a:extLst>
          </p:cNvPr>
          <p:cNvSpPr>
            <a:spLocks noGrp="1"/>
          </p:cNvSpPr>
          <p:nvPr>
            <p:ph type="title"/>
          </p:nvPr>
        </p:nvSpPr>
        <p:spPr>
          <a:xfrm>
            <a:off x="587809" y="491367"/>
            <a:ext cx="8481004" cy="681038"/>
          </a:xfrm>
        </p:spPr>
        <p:txBody>
          <a:bodyPr>
            <a:normAutofit/>
          </a:bodyPr>
          <a:lstStyle/>
          <a:p>
            <a:pPr algn="ctr"/>
            <a:r>
              <a:rPr lang="en-IN" sz="2200" b="0" dirty="0">
                <a:latin typeface="Times New Roman" panose="02020603050405020304" pitchFamily="18" charset="0"/>
                <a:cs typeface="Times New Roman" panose="02020603050405020304" pitchFamily="18" charset="0"/>
              </a:rPr>
              <a:t>ANALYTICAL AND THEORETICAL DESCRIPTION </a:t>
            </a:r>
          </a:p>
        </p:txBody>
      </p:sp>
      <p:grpSp>
        <p:nvGrpSpPr>
          <p:cNvPr id="8" name="Google Shape;298;p42">
            <a:extLst>
              <a:ext uri="{FF2B5EF4-FFF2-40B4-BE49-F238E27FC236}">
                <a16:creationId xmlns:a16="http://schemas.microsoft.com/office/drawing/2014/main" id="{5443B906-6FB3-50B2-17ED-2ED261D8EED3}"/>
              </a:ext>
            </a:extLst>
          </p:cNvPr>
          <p:cNvGrpSpPr/>
          <p:nvPr/>
        </p:nvGrpSpPr>
        <p:grpSpPr>
          <a:xfrm>
            <a:off x="-4762" y="-51527"/>
            <a:ext cx="1542911" cy="1597588"/>
            <a:chOff x="0" y="-28575"/>
            <a:chExt cx="812700" cy="841500"/>
          </a:xfrm>
        </p:grpSpPr>
        <p:sp>
          <p:nvSpPr>
            <p:cNvPr id="9" name="Google Shape;299;p42">
              <a:extLst>
                <a:ext uri="{FF2B5EF4-FFF2-40B4-BE49-F238E27FC236}">
                  <a16:creationId xmlns:a16="http://schemas.microsoft.com/office/drawing/2014/main" id="{B3FC4B30-93DF-BF2D-F063-C3692291EE05}"/>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10" name="Google Shape;300;p42">
              <a:extLst>
                <a:ext uri="{FF2B5EF4-FFF2-40B4-BE49-F238E27FC236}">
                  <a16:creationId xmlns:a16="http://schemas.microsoft.com/office/drawing/2014/main" id="{2D56F311-4C54-1A53-7B6A-5F90B39CE31B}"/>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cxnSp>
        <p:nvCxnSpPr>
          <p:cNvPr id="11" name="Google Shape;297;p42">
            <a:extLst>
              <a:ext uri="{FF2B5EF4-FFF2-40B4-BE49-F238E27FC236}">
                <a16:creationId xmlns:a16="http://schemas.microsoft.com/office/drawing/2014/main" id="{59BF2774-C420-EB57-E045-63E6CEBA6F13}"/>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cxnSp>
        <p:nvCxnSpPr>
          <p:cNvPr id="12" name="Google Shape;296;p42">
            <a:extLst>
              <a:ext uri="{FF2B5EF4-FFF2-40B4-BE49-F238E27FC236}">
                <a16:creationId xmlns:a16="http://schemas.microsoft.com/office/drawing/2014/main" id="{B9597D8E-4DB5-2A68-E114-C39FA621A45E}"/>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sp>
        <p:nvSpPr>
          <p:cNvPr id="13" name="Google Shape;301;p42">
            <a:extLst>
              <a:ext uri="{FF2B5EF4-FFF2-40B4-BE49-F238E27FC236}">
                <a16:creationId xmlns:a16="http://schemas.microsoft.com/office/drawing/2014/main" id="{913F18A9-731A-058F-EFC5-7F6203B6CB15}"/>
              </a:ext>
            </a:extLst>
          </p:cNvPr>
          <p:cNvSpPr txBox="1"/>
          <p:nvPr/>
        </p:nvSpPr>
        <p:spPr>
          <a:xfrm>
            <a:off x="73444" y="31241"/>
            <a:ext cx="3603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sym typeface="Staatliches"/>
              </a:rPr>
              <a:t>1</a:t>
            </a:r>
            <a:r>
              <a:rPr lang="en" sz="2300" dirty="0">
                <a:solidFill>
                  <a:srgbClr val="D9D9D9"/>
                </a:solidFill>
                <a:latin typeface="Staatliches"/>
                <a:sym typeface="Staatliches"/>
              </a:rPr>
              <a:t>4</a:t>
            </a:r>
            <a:endParaRPr sz="700" b="0" i="0" u="none" strike="noStrike" cap="none" dirty="0">
              <a:solidFill>
                <a:srgbClr val="000000"/>
              </a:solidFill>
              <a:latin typeface="Arial"/>
              <a:ea typeface="Arial"/>
              <a:cs typeface="Arial"/>
              <a:sym typeface="Arial"/>
            </a:endParaRPr>
          </a:p>
        </p:txBody>
      </p:sp>
      <p:sp>
        <p:nvSpPr>
          <p:cNvPr id="14" name="Rectangle 1">
            <a:extLst>
              <a:ext uri="{FF2B5EF4-FFF2-40B4-BE49-F238E27FC236}">
                <a16:creationId xmlns:a16="http://schemas.microsoft.com/office/drawing/2014/main" id="{B10648C0-DE76-6F77-5478-9718F763A98E}"/>
              </a:ext>
            </a:extLst>
          </p:cNvPr>
          <p:cNvSpPr>
            <a:spLocks noChangeArrowheads="1"/>
          </p:cNvSpPr>
          <p:nvPr/>
        </p:nvSpPr>
        <p:spPr bwMode="auto">
          <a:xfrm>
            <a:off x="712440" y="1086269"/>
            <a:ext cx="8251359"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buFontTx/>
              <a:buChar char="•"/>
            </a:pPr>
            <a:r>
              <a:rPr lang="en-US" sz="1200" b="0" i="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This project aims to predict XRP cryptocurrency returns using traditional regression models and ensemble learning techniques, following a systematic machine learning workflow.</a:t>
            </a:r>
            <a:endParaRPr lang="en-IN" sz="1200" dirty="0">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sz="1200" b="1" dirty="0">
                <a:solidFill>
                  <a:schemeClr val="tx1"/>
                </a:solidFill>
                <a:latin typeface="Times New Roman" panose="02020603050405020304" pitchFamily="18" charset="0"/>
                <a:cs typeface="Times New Roman" panose="02020603050405020304" pitchFamily="18" charset="0"/>
              </a:rPr>
              <a:t>1. </a:t>
            </a: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Preprocessing and Feature Engineering</a:t>
            </a: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Handled missing values and anomalies.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Selected features: open, high, low prices, volume, high-low difference, % change.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Normalized data using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StandardScaler</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 Algorithms Used</a:t>
            </a: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Linear Regression:</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Models linear relationships.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Random Forest &amp; Tuned Random Forest:</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Reduces overfitting using multiple trees; hyperparameter tuning for better accuracy.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Support Vector Regression (SVR):</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Captures non-linear patterns using kernels.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XGBoost</a:t>
            </a: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Boosting method minimizing errors and overfitting.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920457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grpSp>
        <p:nvGrpSpPr>
          <p:cNvPr id="4" name="Google Shape;298;p42">
            <a:extLst>
              <a:ext uri="{FF2B5EF4-FFF2-40B4-BE49-F238E27FC236}">
                <a16:creationId xmlns:a16="http://schemas.microsoft.com/office/drawing/2014/main" id="{741BA0A7-88AA-0C55-D9EC-3A5FC2470214}"/>
              </a:ext>
            </a:extLst>
          </p:cNvPr>
          <p:cNvGrpSpPr/>
          <p:nvPr/>
        </p:nvGrpSpPr>
        <p:grpSpPr>
          <a:xfrm>
            <a:off x="0" y="-51075"/>
            <a:ext cx="1542911" cy="1610716"/>
            <a:chOff x="0" y="-28575"/>
            <a:chExt cx="812700" cy="841500"/>
          </a:xfrm>
        </p:grpSpPr>
        <p:sp>
          <p:nvSpPr>
            <p:cNvPr id="5" name="Google Shape;299;p42">
              <a:extLst>
                <a:ext uri="{FF2B5EF4-FFF2-40B4-BE49-F238E27FC236}">
                  <a16:creationId xmlns:a16="http://schemas.microsoft.com/office/drawing/2014/main" id="{8639BF93-A6E3-B13E-5B34-8B78ED3DDFC4}"/>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6" name="Google Shape;300;p42">
              <a:extLst>
                <a:ext uri="{FF2B5EF4-FFF2-40B4-BE49-F238E27FC236}">
                  <a16:creationId xmlns:a16="http://schemas.microsoft.com/office/drawing/2014/main" id="{BB77EF7E-A651-7AEC-6E92-A9B0BEE5090B}"/>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dirty="0">
                <a:solidFill>
                  <a:schemeClr val="dk1"/>
                </a:solidFill>
                <a:latin typeface="Calibri"/>
                <a:ea typeface="Calibri"/>
                <a:cs typeface="Calibri"/>
                <a:sym typeface="Calibri"/>
              </a:endParaRPr>
            </a:p>
          </p:txBody>
        </p:sp>
      </p:grpSp>
      <p:cxnSp>
        <p:nvCxnSpPr>
          <p:cNvPr id="7" name="Google Shape;297;p42">
            <a:extLst>
              <a:ext uri="{FF2B5EF4-FFF2-40B4-BE49-F238E27FC236}">
                <a16:creationId xmlns:a16="http://schemas.microsoft.com/office/drawing/2014/main" id="{60E33FF2-775F-2ECD-996F-8135193EC836}"/>
              </a:ext>
            </a:extLst>
          </p:cNvPr>
          <p:cNvCxnSpPr/>
          <p:nvPr/>
        </p:nvCxnSpPr>
        <p:spPr>
          <a:xfrm rot="10797068">
            <a:off x="-7110" y="525539"/>
            <a:ext cx="9144003" cy="0"/>
          </a:xfrm>
          <a:prstGeom prst="straightConnector1">
            <a:avLst/>
          </a:prstGeom>
          <a:noFill/>
          <a:ln w="9525" cap="flat" cmpd="sng">
            <a:solidFill>
              <a:srgbClr val="2D2D2D"/>
            </a:solidFill>
            <a:prstDash val="solid"/>
            <a:round/>
            <a:headEnd type="none" w="sm" len="sm"/>
            <a:tailEnd type="none" w="sm" len="sm"/>
          </a:ln>
        </p:spPr>
      </p:cxnSp>
      <p:cxnSp>
        <p:nvCxnSpPr>
          <p:cNvPr id="8" name="Google Shape;296;p42">
            <a:extLst>
              <a:ext uri="{FF2B5EF4-FFF2-40B4-BE49-F238E27FC236}">
                <a16:creationId xmlns:a16="http://schemas.microsoft.com/office/drawing/2014/main" id="{DF5D6D7A-5E18-256F-596E-2BF85900221F}"/>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sp>
        <p:nvSpPr>
          <p:cNvPr id="9" name="Google Shape;301;p42">
            <a:extLst>
              <a:ext uri="{FF2B5EF4-FFF2-40B4-BE49-F238E27FC236}">
                <a16:creationId xmlns:a16="http://schemas.microsoft.com/office/drawing/2014/main" id="{103CA03B-BCC5-CEC9-4A01-3B21BF1503B9}"/>
              </a:ext>
            </a:extLst>
          </p:cNvPr>
          <p:cNvSpPr txBox="1"/>
          <p:nvPr/>
        </p:nvSpPr>
        <p:spPr>
          <a:xfrm>
            <a:off x="73444" y="31241"/>
            <a:ext cx="3603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sym typeface="Staatliches"/>
              </a:rPr>
              <a:t>15</a:t>
            </a:r>
            <a:endParaRPr sz="700" b="0" i="0" u="none" strike="noStrike" cap="none" dirty="0">
              <a:solidFill>
                <a:srgbClr val="000000"/>
              </a:solidFill>
              <a:latin typeface="Arial"/>
              <a:ea typeface="Arial"/>
              <a:cs typeface="Arial"/>
              <a:sym typeface="Arial"/>
            </a:endParaRPr>
          </a:p>
        </p:txBody>
      </p:sp>
      <p:pic>
        <p:nvPicPr>
          <p:cNvPr id="11" name="Picture 10">
            <a:extLst>
              <a:ext uri="{FF2B5EF4-FFF2-40B4-BE49-F238E27FC236}">
                <a16:creationId xmlns:a16="http://schemas.microsoft.com/office/drawing/2014/main" id="{02333C44-A021-9F5F-167E-0B5BD10AA241}"/>
              </a:ext>
            </a:extLst>
          </p:cNvPr>
          <p:cNvPicPr>
            <a:picLocks noChangeAspect="1"/>
          </p:cNvPicPr>
          <p:nvPr/>
        </p:nvPicPr>
        <p:blipFill>
          <a:blip r:embed="rId2"/>
          <a:stretch>
            <a:fillRect/>
          </a:stretch>
        </p:blipFill>
        <p:spPr>
          <a:xfrm>
            <a:off x="6182421" y="663990"/>
            <a:ext cx="2771550" cy="4087143"/>
          </a:xfrm>
          <a:prstGeom prst="rect">
            <a:avLst/>
          </a:prstGeom>
        </p:spPr>
      </p:pic>
      <p:sp>
        <p:nvSpPr>
          <p:cNvPr id="12" name="Rectangle 1">
            <a:extLst>
              <a:ext uri="{FF2B5EF4-FFF2-40B4-BE49-F238E27FC236}">
                <a16:creationId xmlns:a16="http://schemas.microsoft.com/office/drawing/2014/main" id="{20D63A84-1A55-AD6F-7643-6A298B2F0F29}"/>
              </a:ext>
            </a:extLst>
          </p:cNvPr>
          <p:cNvSpPr>
            <a:spLocks noGrp="1" noChangeArrowheads="1"/>
          </p:cNvSpPr>
          <p:nvPr>
            <p:ph type="body" idx="1"/>
          </p:nvPr>
        </p:nvSpPr>
        <p:spPr bwMode="auto">
          <a:xfrm>
            <a:off x="516695" y="491367"/>
            <a:ext cx="8521943"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 Analytical Techniques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Used K-Fold Cross-Validation.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Identified important features via Random Forest and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XGBoost</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Applied hyperparameter tuning.</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4. Evaluation Metrics</a:t>
            </a: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RMSE: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Measures prediction error.</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R² Score: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Indicates model fit.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Visualizations: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Compared predicted vs actual values, residuals, and feature importance.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5. Mathematical Formulations</a:t>
            </a: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Linear Regression:</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y=β0+β1x1+…+β</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nxn</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+ϵy=β0​+β1​x1​+…+βn​</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xn</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​+ϵ</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Random Forest:</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y^=1N∑i=1NTi(x)y^​=N1​∑</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i</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=1N​Ti​(x)</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XGBoost</a:t>
            </a: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Objective: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Loss + Regularization.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SVR:</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Epsilon-insensitive loss.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pic>
        <p:nvPicPr>
          <p:cNvPr id="14" name="Picture 13">
            <a:extLst>
              <a:ext uri="{FF2B5EF4-FFF2-40B4-BE49-F238E27FC236}">
                <a16:creationId xmlns:a16="http://schemas.microsoft.com/office/drawing/2014/main" id="{1AFC9F9D-D68B-EF04-0D18-1F5EBDB62908}"/>
              </a:ext>
            </a:extLst>
          </p:cNvPr>
          <p:cNvPicPr>
            <a:picLocks noChangeAspect="1"/>
          </p:cNvPicPr>
          <p:nvPr/>
        </p:nvPicPr>
        <p:blipFill>
          <a:blip r:embed="rId3"/>
          <a:stretch>
            <a:fillRect/>
          </a:stretch>
        </p:blipFill>
        <p:spPr>
          <a:xfrm>
            <a:off x="4148667" y="4177143"/>
            <a:ext cx="1828800" cy="285056"/>
          </a:xfrm>
          <a:prstGeom prst="rect">
            <a:avLst/>
          </a:prstGeom>
        </p:spPr>
      </p:pic>
    </p:spTree>
    <p:extLst>
      <p:ext uri="{BB962C8B-B14F-4D97-AF65-F5344CB8AC3E}">
        <p14:creationId xmlns:p14="http://schemas.microsoft.com/office/powerpoint/2010/main" val="3903585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46"/>
        <p:cNvGrpSpPr/>
        <p:nvPr/>
      </p:nvGrpSpPr>
      <p:grpSpPr>
        <a:xfrm>
          <a:off x="0" y="0"/>
          <a:ext cx="0" cy="0"/>
          <a:chOff x="0" y="0"/>
          <a:chExt cx="0" cy="0"/>
        </a:xfrm>
      </p:grpSpPr>
      <p:cxnSp>
        <p:nvCxnSpPr>
          <p:cNvPr id="349" name="Google Shape;349;p45"/>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350" name="Google Shape;350;p45"/>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351" name="Google Shape;351;p45"/>
          <p:cNvGrpSpPr/>
          <p:nvPr/>
        </p:nvGrpSpPr>
        <p:grpSpPr>
          <a:xfrm>
            <a:off x="2381" y="-46851"/>
            <a:ext cx="1542911" cy="1597588"/>
            <a:chOff x="0" y="-28575"/>
            <a:chExt cx="812700" cy="841500"/>
          </a:xfrm>
        </p:grpSpPr>
        <p:sp>
          <p:nvSpPr>
            <p:cNvPr id="352" name="Google Shape;352;p45"/>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353" name="Google Shape;353;p45"/>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355" name="Google Shape;355;p45"/>
          <p:cNvSpPr txBox="1"/>
          <p:nvPr/>
        </p:nvSpPr>
        <p:spPr>
          <a:xfrm>
            <a:off x="133115" y="34348"/>
            <a:ext cx="2481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dirty="0">
                <a:solidFill>
                  <a:srgbClr val="D9D9D9"/>
                </a:solidFill>
                <a:latin typeface="Staatliches"/>
                <a:sym typeface="Staatliches"/>
              </a:rPr>
              <a:t>16</a:t>
            </a:r>
            <a:endParaRPr sz="700" b="0" i="0" u="none" strike="noStrike" cap="none" dirty="0">
              <a:solidFill>
                <a:srgbClr val="000000"/>
              </a:solidFill>
              <a:latin typeface="Arial"/>
              <a:ea typeface="Arial"/>
              <a:cs typeface="Arial"/>
              <a:sym typeface="Arial"/>
            </a:endParaRPr>
          </a:p>
        </p:txBody>
      </p:sp>
      <p:sp>
        <p:nvSpPr>
          <p:cNvPr id="2" name="TextBox 1">
            <a:extLst>
              <a:ext uri="{FF2B5EF4-FFF2-40B4-BE49-F238E27FC236}">
                <a16:creationId xmlns:a16="http://schemas.microsoft.com/office/drawing/2014/main" id="{0B973D70-DD06-DC57-B3BB-997073F940EC}"/>
              </a:ext>
            </a:extLst>
          </p:cNvPr>
          <p:cNvSpPr txBox="1"/>
          <p:nvPr/>
        </p:nvSpPr>
        <p:spPr>
          <a:xfrm>
            <a:off x="645085" y="578202"/>
            <a:ext cx="8325660" cy="769441"/>
          </a:xfrm>
          <a:prstGeom prst="rect">
            <a:avLst/>
          </a:prstGeom>
          <a:noFill/>
        </p:spPr>
        <p:txBody>
          <a:bodyPr wrap="square" rtlCol="0">
            <a:spAutoFit/>
          </a:bodyPr>
          <a:lstStyle/>
          <a:p>
            <a:pPr algn="ctr"/>
            <a:r>
              <a:rPr lang="en-US" sz="2200" dirty="0">
                <a:latin typeface="Times New Roman" panose="02020603050405020304" pitchFamily="18" charset="0"/>
                <a:cs typeface="Times New Roman" panose="02020603050405020304" pitchFamily="18" charset="0"/>
              </a:rPr>
              <a:t>HARDWARE / SOFTWARE TOOLS AND SIMULATION / DESIGN PARAMETERS</a:t>
            </a:r>
            <a:endParaRPr lang="en-IN" sz="22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0E3D3C2B-F4A2-B961-3E06-32FEC0277668}"/>
              </a:ext>
            </a:extLst>
          </p:cNvPr>
          <p:cNvSpPr txBox="1"/>
          <p:nvPr/>
        </p:nvSpPr>
        <p:spPr>
          <a:xfrm>
            <a:off x="857807" y="1471559"/>
            <a:ext cx="7774244" cy="3323987"/>
          </a:xfrm>
          <a:prstGeom prst="rect">
            <a:avLst/>
          </a:prstGeom>
          <a:noFill/>
        </p:spPr>
        <p:txBody>
          <a:bodyPr wrap="square" rtlCol="0">
            <a:spAutoFit/>
          </a:bodyPr>
          <a:lstStyle/>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Hardware Requirements: </a:t>
            </a:r>
            <a:r>
              <a:rPr lang="en-US" dirty="0">
                <a:latin typeface="Times New Roman" panose="02020603050405020304" pitchFamily="18" charset="0"/>
                <a:cs typeface="Times New Roman" panose="02020603050405020304" pitchFamily="18" charset="0"/>
              </a:rPr>
              <a:t>16GB RAM, a modern i7 or Ryzen 7 CPU. This will provide a smoother experience and allows to experiment more easily with different models and hyperparameters.</a:t>
            </a:r>
          </a:p>
          <a:p>
            <a:pPr marL="342900" indent="-342900">
              <a:buFont typeface="+mj-lt"/>
              <a:buAutoNum type="arabicPeriod"/>
            </a:pP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Data Format:</a:t>
            </a:r>
            <a:r>
              <a:rPr lang="en-US" dirty="0">
                <a:latin typeface="Times New Roman" panose="02020603050405020304" pitchFamily="18" charset="0"/>
                <a:cs typeface="Times New Roman" panose="02020603050405020304" pitchFamily="18" charset="0"/>
              </a:rPr>
              <a:t> The data should be in a suitable format for processing (e.g., CSV, Pandas </a:t>
            </a:r>
            <a:r>
              <a:rPr lang="en-US" dirty="0" err="1">
                <a:latin typeface="Times New Roman" panose="02020603050405020304" pitchFamily="18" charset="0"/>
                <a:cs typeface="Times New Roman" panose="02020603050405020304" pitchFamily="18" charset="0"/>
              </a:rPr>
              <a:t>DataFrame</a:t>
            </a:r>
            <a:r>
              <a:rPr lang="en-US" dirty="0">
                <a:latin typeface="Times New Roman" panose="02020603050405020304" pitchFamily="18" charset="0"/>
                <a:cs typeface="Times New Roman" panose="02020603050405020304" pitchFamily="18" charset="0"/>
              </a:rPr>
              <a:t>).</a:t>
            </a:r>
          </a:p>
          <a:p>
            <a:pPr marL="342900" indent="-342900">
              <a:buFont typeface="+mj-lt"/>
              <a:buAutoNum type="arabicPeriod"/>
            </a:pP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Software Requirements: </a:t>
            </a:r>
            <a:r>
              <a:rPr lang="en-IN" dirty="0">
                <a:latin typeface="Times New Roman" panose="02020603050405020304" pitchFamily="18" charset="0"/>
                <a:cs typeface="Times New Roman" panose="02020603050405020304" pitchFamily="18" charset="0"/>
              </a:rPr>
              <a:t>Python programming language with libraries like Pandas, NumPy, Scikit-learn, </a:t>
            </a:r>
            <a:r>
              <a:rPr lang="en-IN" dirty="0" err="1">
                <a:latin typeface="Times New Roman" panose="02020603050405020304" pitchFamily="18" charset="0"/>
                <a:cs typeface="Times New Roman" panose="02020603050405020304" pitchFamily="18" charset="0"/>
              </a:rPr>
              <a:t>XGBoost</a:t>
            </a:r>
            <a:r>
              <a:rPr lang="en-IN" dirty="0">
                <a:latin typeface="Times New Roman" panose="02020603050405020304" pitchFamily="18" charset="0"/>
                <a:cs typeface="Times New Roman" panose="02020603050405020304" pitchFamily="18" charset="0"/>
              </a:rPr>
              <a:t>, Matplotlib and Seaborn.</a:t>
            </a:r>
          </a:p>
          <a:p>
            <a:pPr marL="342900" indent="-342900">
              <a:buFont typeface="+mj-lt"/>
              <a:buAutoNum type="arabicPeriod"/>
            </a:pPr>
            <a:endParaRPr lang="en-IN" b="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Performance:</a:t>
            </a:r>
            <a:r>
              <a:rPr lang="en-US" dirty="0">
                <a:latin typeface="Times New Roman" panose="02020603050405020304" pitchFamily="18" charset="0"/>
                <a:cs typeface="Times New Roman" panose="02020603050405020304" pitchFamily="18" charset="0"/>
              </a:rPr>
              <a:t> The model should achieve a high level of accuracy in predicting XRP prices (low RMSE, high R2) and should train to generate predictions within a reasonable timeframe.</a:t>
            </a:r>
          </a:p>
          <a:p>
            <a:pPr marL="342900" indent="-342900">
              <a:buFont typeface="+mj-lt"/>
              <a:buAutoNum type="arabicPeriod"/>
            </a:pP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Scalability:</a:t>
            </a:r>
            <a:r>
              <a:rPr lang="en-US" dirty="0">
                <a:latin typeface="Times New Roman" panose="02020603050405020304" pitchFamily="18" charset="0"/>
                <a:cs typeface="Times New Roman" panose="02020603050405020304" pitchFamily="18" charset="0"/>
              </a:rPr>
              <a:t> The model should be able to handle large datasets of historical XRP price data</a:t>
            </a:r>
            <a:r>
              <a:rPr lang="en-US" dirty="0"/>
              <a:t>.</a:t>
            </a:r>
          </a:p>
          <a:p>
            <a:pPr marL="342900" indent="-342900">
              <a:buFont typeface="+mj-lt"/>
              <a:buAutoNum type="arabicPeriod"/>
            </a:pP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b="1" dirty="0">
                <a:latin typeface="Times New Roman" panose="02020603050405020304" pitchFamily="18" charset="0"/>
                <a:cs typeface="Times New Roman" panose="02020603050405020304" pitchFamily="18" charset="0"/>
              </a:rPr>
              <a:t>Robustness:</a:t>
            </a:r>
            <a:r>
              <a:rPr lang="en-US" dirty="0">
                <a:latin typeface="Times New Roman" panose="02020603050405020304" pitchFamily="18" charset="0"/>
                <a:cs typeface="Times New Roman" panose="02020603050405020304" pitchFamily="18" charset="0"/>
              </a:rPr>
              <a:t> The model should be robust to noisy or incomplete input data.</a:t>
            </a:r>
          </a:p>
          <a:p>
            <a:pPr marL="342900" indent="-342900">
              <a:buFont typeface="+mj-lt"/>
              <a:buAutoNum type="arabicPeriod"/>
            </a:pP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46">
          <a:extLst>
            <a:ext uri="{FF2B5EF4-FFF2-40B4-BE49-F238E27FC236}">
              <a16:creationId xmlns:a16="http://schemas.microsoft.com/office/drawing/2014/main" id="{DE302F22-3019-8292-1DCE-A2DDB1DCBD61}"/>
            </a:ext>
          </a:extLst>
        </p:cNvPr>
        <p:cNvGrpSpPr/>
        <p:nvPr/>
      </p:nvGrpSpPr>
      <p:grpSpPr>
        <a:xfrm>
          <a:off x="0" y="0"/>
          <a:ext cx="0" cy="0"/>
          <a:chOff x="0" y="0"/>
          <a:chExt cx="0" cy="0"/>
        </a:xfrm>
      </p:grpSpPr>
      <p:cxnSp>
        <p:nvCxnSpPr>
          <p:cNvPr id="349" name="Google Shape;349;p45">
            <a:extLst>
              <a:ext uri="{FF2B5EF4-FFF2-40B4-BE49-F238E27FC236}">
                <a16:creationId xmlns:a16="http://schemas.microsoft.com/office/drawing/2014/main" id="{9EB6884E-00E2-EC7A-07AE-54855828DF12}"/>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350" name="Google Shape;350;p45">
            <a:extLst>
              <a:ext uri="{FF2B5EF4-FFF2-40B4-BE49-F238E27FC236}">
                <a16:creationId xmlns:a16="http://schemas.microsoft.com/office/drawing/2014/main" id="{CC868ADF-ABCA-2181-6639-5006AD303D54}"/>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351" name="Google Shape;351;p45">
            <a:extLst>
              <a:ext uri="{FF2B5EF4-FFF2-40B4-BE49-F238E27FC236}">
                <a16:creationId xmlns:a16="http://schemas.microsoft.com/office/drawing/2014/main" id="{5119A1FE-AAD9-1C7A-783B-FCE7CB5C02A4}"/>
              </a:ext>
            </a:extLst>
          </p:cNvPr>
          <p:cNvGrpSpPr/>
          <p:nvPr/>
        </p:nvGrpSpPr>
        <p:grpSpPr>
          <a:xfrm>
            <a:off x="2381" y="-46851"/>
            <a:ext cx="1542911" cy="1597588"/>
            <a:chOff x="0" y="-28575"/>
            <a:chExt cx="812700" cy="841500"/>
          </a:xfrm>
        </p:grpSpPr>
        <p:sp>
          <p:nvSpPr>
            <p:cNvPr id="352" name="Google Shape;352;p45">
              <a:extLst>
                <a:ext uri="{FF2B5EF4-FFF2-40B4-BE49-F238E27FC236}">
                  <a16:creationId xmlns:a16="http://schemas.microsoft.com/office/drawing/2014/main" id="{F2D46156-FE1D-4D44-7AA2-6E6B2375DBF1}"/>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353" name="Google Shape;353;p45">
              <a:extLst>
                <a:ext uri="{FF2B5EF4-FFF2-40B4-BE49-F238E27FC236}">
                  <a16:creationId xmlns:a16="http://schemas.microsoft.com/office/drawing/2014/main" id="{FD10502A-1A57-ACC3-0326-23738E8E015F}"/>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355" name="Google Shape;355;p45">
            <a:extLst>
              <a:ext uri="{FF2B5EF4-FFF2-40B4-BE49-F238E27FC236}">
                <a16:creationId xmlns:a16="http://schemas.microsoft.com/office/drawing/2014/main" id="{0D3FD4F0-FC98-12D8-7CF7-93282A238392}"/>
              </a:ext>
            </a:extLst>
          </p:cNvPr>
          <p:cNvSpPr txBox="1"/>
          <p:nvPr/>
        </p:nvSpPr>
        <p:spPr>
          <a:xfrm>
            <a:off x="106100" y="52018"/>
            <a:ext cx="302131"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dirty="0">
                <a:solidFill>
                  <a:srgbClr val="D9D9D9"/>
                </a:solidFill>
                <a:latin typeface="Staatliches"/>
                <a:sym typeface="Staatliches"/>
              </a:rPr>
              <a:t>17</a:t>
            </a:r>
            <a:endParaRPr sz="700" b="0" i="0" u="none" strike="noStrike" cap="none" dirty="0">
              <a:solidFill>
                <a:srgbClr val="000000"/>
              </a:solidFill>
              <a:latin typeface="Arial"/>
              <a:ea typeface="Arial"/>
              <a:cs typeface="Arial"/>
              <a:sym typeface="Arial"/>
            </a:endParaRPr>
          </a:p>
        </p:txBody>
      </p:sp>
      <p:sp>
        <p:nvSpPr>
          <p:cNvPr id="2" name="TextBox 1">
            <a:extLst>
              <a:ext uri="{FF2B5EF4-FFF2-40B4-BE49-F238E27FC236}">
                <a16:creationId xmlns:a16="http://schemas.microsoft.com/office/drawing/2014/main" id="{0F2585BF-27DB-757C-674D-C48CA87B5DD0}"/>
              </a:ext>
            </a:extLst>
          </p:cNvPr>
          <p:cNvSpPr txBox="1"/>
          <p:nvPr/>
        </p:nvSpPr>
        <p:spPr>
          <a:xfrm>
            <a:off x="3250258" y="578202"/>
            <a:ext cx="2947032" cy="430887"/>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WORKFLOW MODEL</a:t>
            </a:r>
            <a:endParaRPr lang="en-IN" sz="2200" dirty="0">
              <a:latin typeface="Times New Roman" panose="02020603050405020304" pitchFamily="18" charset="0"/>
              <a:cs typeface="Times New Roman" panose="02020603050405020304" pitchFamily="18" charset="0"/>
            </a:endParaRPr>
          </a:p>
        </p:txBody>
      </p:sp>
      <p:pic>
        <p:nvPicPr>
          <p:cNvPr id="3" name="Picture 2" descr="A diagram of a model&#10;&#10;AI-generated content may be incorrect.">
            <a:extLst>
              <a:ext uri="{FF2B5EF4-FFF2-40B4-BE49-F238E27FC236}">
                <a16:creationId xmlns:a16="http://schemas.microsoft.com/office/drawing/2014/main" id="{A5E5EC57-0AC3-874E-732D-E5F487192C5D}"/>
              </a:ext>
            </a:extLst>
          </p:cNvPr>
          <p:cNvPicPr>
            <a:picLocks noChangeAspect="1"/>
          </p:cNvPicPr>
          <p:nvPr/>
        </p:nvPicPr>
        <p:blipFill>
          <a:blip r:embed="rId3"/>
          <a:stretch>
            <a:fillRect/>
          </a:stretch>
        </p:blipFill>
        <p:spPr>
          <a:xfrm>
            <a:off x="843470" y="1497447"/>
            <a:ext cx="4813576" cy="2926863"/>
          </a:xfrm>
          <a:prstGeom prst="rect">
            <a:avLst/>
          </a:prstGeom>
        </p:spPr>
      </p:pic>
      <p:sp>
        <p:nvSpPr>
          <p:cNvPr id="5" name="TextBox 4">
            <a:extLst>
              <a:ext uri="{FF2B5EF4-FFF2-40B4-BE49-F238E27FC236}">
                <a16:creationId xmlns:a16="http://schemas.microsoft.com/office/drawing/2014/main" id="{A9F3D485-8AE9-9A8F-6B70-FCDF1DC534EC}"/>
              </a:ext>
            </a:extLst>
          </p:cNvPr>
          <p:cNvSpPr txBox="1"/>
          <p:nvPr/>
        </p:nvSpPr>
        <p:spPr>
          <a:xfrm>
            <a:off x="5893743" y="2076022"/>
            <a:ext cx="2839064" cy="1769715"/>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Data Acquisition</a:t>
            </a:r>
          </a:p>
          <a:p>
            <a:pPr marL="285750" indent="-285750">
              <a:buFont typeface="Arial" panose="020B0604020202020204" pitchFamily="34" charset="0"/>
              <a:buChar char="•"/>
            </a:pPr>
            <a:endParaRPr lang="en-US" sz="5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Data Cleaning and Processing</a:t>
            </a:r>
          </a:p>
          <a:p>
            <a:pPr marL="285750" indent="-285750">
              <a:buFont typeface="Arial" panose="020B0604020202020204" pitchFamily="34" charset="0"/>
              <a:buChar char="•"/>
            </a:pPr>
            <a:endParaRPr lang="en-US" sz="5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Exploratory Data Analysis</a:t>
            </a:r>
          </a:p>
          <a:p>
            <a:pPr marL="285750" indent="-285750">
              <a:buFont typeface="Arial" panose="020B0604020202020204" pitchFamily="34" charset="0"/>
              <a:buChar char="•"/>
            </a:pPr>
            <a:endParaRPr lang="en-IN" sz="5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Model Training and Testing</a:t>
            </a:r>
          </a:p>
          <a:p>
            <a:pPr marL="285750" indent="-285750">
              <a:buFont typeface="Arial" panose="020B0604020202020204" pitchFamily="34" charset="0"/>
              <a:buChar char="•"/>
            </a:pPr>
            <a:endParaRPr lang="en-IN" sz="5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Evaluation and Refinement </a:t>
            </a:r>
          </a:p>
          <a:p>
            <a:pPr marL="285750" indent="-285750">
              <a:buFont typeface="Arial" panose="020B0604020202020204" pitchFamily="34" charset="0"/>
              <a:buChar char="•"/>
            </a:pPr>
            <a:endParaRPr lang="en-IN" sz="5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Deployment and Monitoring</a:t>
            </a:r>
          </a:p>
        </p:txBody>
      </p:sp>
    </p:spTree>
    <p:extLst>
      <p:ext uri="{BB962C8B-B14F-4D97-AF65-F5344CB8AC3E}">
        <p14:creationId xmlns:p14="http://schemas.microsoft.com/office/powerpoint/2010/main" val="33325428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346">
          <a:extLst>
            <a:ext uri="{FF2B5EF4-FFF2-40B4-BE49-F238E27FC236}">
              <a16:creationId xmlns:a16="http://schemas.microsoft.com/office/drawing/2014/main" id="{7E12B8C7-3485-7AE2-9F20-61AA84DF700D}"/>
            </a:ext>
          </a:extLst>
        </p:cNvPr>
        <p:cNvGrpSpPr/>
        <p:nvPr/>
      </p:nvGrpSpPr>
      <p:grpSpPr>
        <a:xfrm>
          <a:off x="0" y="0"/>
          <a:ext cx="0" cy="0"/>
          <a:chOff x="0" y="0"/>
          <a:chExt cx="0" cy="0"/>
        </a:xfrm>
      </p:grpSpPr>
      <p:cxnSp>
        <p:nvCxnSpPr>
          <p:cNvPr id="349" name="Google Shape;349;p45">
            <a:extLst>
              <a:ext uri="{FF2B5EF4-FFF2-40B4-BE49-F238E27FC236}">
                <a16:creationId xmlns:a16="http://schemas.microsoft.com/office/drawing/2014/main" id="{ACCD9AE6-C39C-1083-ACE4-B9FB94DB043F}"/>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350" name="Google Shape;350;p45">
            <a:extLst>
              <a:ext uri="{FF2B5EF4-FFF2-40B4-BE49-F238E27FC236}">
                <a16:creationId xmlns:a16="http://schemas.microsoft.com/office/drawing/2014/main" id="{20E31ABC-276A-2391-852A-3F92C98620E6}"/>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351" name="Google Shape;351;p45">
            <a:extLst>
              <a:ext uri="{FF2B5EF4-FFF2-40B4-BE49-F238E27FC236}">
                <a16:creationId xmlns:a16="http://schemas.microsoft.com/office/drawing/2014/main" id="{99660D4A-3A83-AFA1-2809-F94784A4D9AE}"/>
              </a:ext>
            </a:extLst>
          </p:cNvPr>
          <p:cNvGrpSpPr/>
          <p:nvPr/>
        </p:nvGrpSpPr>
        <p:grpSpPr>
          <a:xfrm>
            <a:off x="2381" y="-46851"/>
            <a:ext cx="1542911" cy="1597588"/>
            <a:chOff x="0" y="-28575"/>
            <a:chExt cx="812700" cy="841500"/>
          </a:xfrm>
        </p:grpSpPr>
        <p:sp>
          <p:nvSpPr>
            <p:cNvPr id="352" name="Google Shape;352;p45">
              <a:extLst>
                <a:ext uri="{FF2B5EF4-FFF2-40B4-BE49-F238E27FC236}">
                  <a16:creationId xmlns:a16="http://schemas.microsoft.com/office/drawing/2014/main" id="{197A1845-9107-0BA7-C902-A430137C0E29}"/>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353" name="Google Shape;353;p45">
              <a:extLst>
                <a:ext uri="{FF2B5EF4-FFF2-40B4-BE49-F238E27FC236}">
                  <a16:creationId xmlns:a16="http://schemas.microsoft.com/office/drawing/2014/main" id="{E7ABBFDD-D831-E43B-D857-E60368953C14}"/>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355" name="Google Shape;355;p45">
            <a:extLst>
              <a:ext uri="{FF2B5EF4-FFF2-40B4-BE49-F238E27FC236}">
                <a16:creationId xmlns:a16="http://schemas.microsoft.com/office/drawing/2014/main" id="{C0A29964-C80B-EC49-3B25-D226ECCCD2CD}"/>
              </a:ext>
            </a:extLst>
          </p:cNvPr>
          <p:cNvSpPr txBox="1"/>
          <p:nvPr/>
        </p:nvSpPr>
        <p:spPr>
          <a:xfrm>
            <a:off x="81925" y="34348"/>
            <a:ext cx="350481"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ea typeface="Arial"/>
                <a:cs typeface="Arial"/>
                <a:sym typeface="Staatliches"/>
              </a:rPr>
              <a:t>18</a:t>
            </a:r>
            <a:endParaRPr sz="700" b="0" i="0" u="none" strike="noStrike" cap="none" dirty="0">
              <a:solidFill>
                <a:srgbClr val="000000"/>
              </a:solidFill>
              <a:latin typeface="Arial"/>
              <a:ea typeface="Arial"/>
              <a:cs typeface="Arial"/>
              <a:sym typeface="Arial"/>
            </a:endParaRPr>
          </a:p>
        </p:txBody>
      </p:sp>
      <p:sp>
        <p:nvSpPr>
          <p:cNvPr id="4" name="TextBox 3">
            <a:extLst>
              <a:ext uri="{FF2B5EF4-FFF2-40B4-BE49-F238E27FC236}">
                <a16:creationId xmlns:a16="http://schemas.microsoft.com/office/drawing/2014/main" id="{8864D42A-045A-465E-0C05-C11009209A39}"/>
              </a:ext>
            </a:extLst>
          </p:cNvPr>
          <p:cNvSpPr txBox="1"/>
          <p:nvPr/>
        </p:nvSpPr>
        <p:spPr>
          <a:xfrm>
            <a:off x="2605736" y="600553"/>
            <a:ext cx="4467783" cy="430887"/>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DESIGN AND IMPLEMENTATION</a:t>
            </a:r>
            <a:endParaRPr lang="en-IN" sz="22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0F9712FE-2A94-63D6-ECAE-8C86F8874728}"/>
              </a:ext>
            </a:extLst>
          </p:cNvPr>
          <p:cNvPicPr>
            <a:picLocks noChangeAspect="1"/>
          </p:cNvPicPr>
          <p:nvPr/>
        </p:nvPicPr>
        <p:blipFill>
          <a:blip r:embed="rId3"/>
          <a:srcRect r="48995"/>
          <a:stretch/>
        </p:blipFill>
        <p:spPr>
          <a:xfrm>
            <a:off x="5616732" y="1505477"/>
            <a:ext cx="3420521" cy="3171298"/>
          </a:xfrm>
          <a:prstGeom prst="rect">
            <a:avLst/>
          </a:prstGeom>
        </p:spPr>
      </p:pic>
      <p:pic>
        <p:nvPicPr>
          <p:cNvPr id="5" name="Picture 4" descr="A computer screen shot of a computer code&#10;&#10;AI-generated content may be incorrect.">
            <a:extLst>
              <a:ext uri="{FF2B5EF4-FFF2-40B4-BE49-F238E27FC236}">
                <a16:creationId xmlns:a16="http://schemas.microsoft.com/office/drawing/2014/main" id="{70BC6E0F-0FFE-358C-612B-74AF96674E40}"/>
              </a:ext>
            </a:extLst>
          </p:cNvPr>
          <p:cNvPicPr>
            <a:picLocks noChangeAspect="1"/>
          </p:cNvPicPr>
          <p:nvPr/>
        </p:nvPicPr>
        <p:blipFill>
          <a:blip r:embed="rId4"/>
          <a:srcRect r="40534"/>
          <a:stretch/>
        </p:blipFill>
        <p:spPr>
          <a:xfrm>
            <a:off x="593893" y="1072090"/>
            <a:ext cx="4954341" cy="2076198"/>
          </a:xfrm>
          <a:prstGeom prst="rect">
            <a:avLst/>
          </a:prstGeom>
        </p:spPr>
      </p:pic>
      <p:pic>
        <p:nvPicPr>
          <p:cNvPr id="3" name="Picture 2">
            <a:extLst>
              <a:ext uri="{FF2B5EF4-FFF2-40B4-BE49-F238E27FC236}">
                <a16:creationId xmlns:a16="http://schemas.microsoft.com/office/drawing/2014/main" id="{4362F32D-B3E4-9707-E85B-A91B40F93CEA}"/>
              </a:ext>
            </a:extLst>
          </p:cNvPr>
          <p:cNvPicPr>
            <a:picLocks noChangeAspect="1"/>
          </p:cNvPicPr>
          <p:nvPr/>
        </p:nvPicPr>
        <p:blipFill>
          <a:blip r:embed="rId5"/>
          <a:stretch>
            <a:fillRect/>
          </a:stretch>
        </p:blipFill>
        <p:spPr>
          <a:xfrm>
            <a:off x="609550" y="3223035"/>
            <a:ext cx="4911982" cy="1838302"/>
          </a:xfrm>
          <a:prstGeom prst="rect">
            <a:avLst/>
          </a:prstGeom>
        </p:spPr>
      </p:pic>
    </p:spTree>
    <p:extLst>
      <p:ext uri="{BB962C8B-B14F-4D97-AF65-F5344CB8AC3E}">
        <p14:creationId xmlns:p14="http://schemas.microsoft.com/office/powerpoint/2010/main" val="2646092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D1143-35DA-2449-C278-E04D9DFE96D5}"/>
              </a:ext>
            </a:extLst>
          </p:cNvPr>
          <p:cNvSpPr>
            <a:spLocks noGrp="1"/>
          </p:cNvSpPr>
          <p:nvPr>
            <p:ph type="title"/>
          </p:nvPr>
        </p:nvSpPr>
        <p:spPr>
          <a:xfrm>
            <a:off x="511950" y="535092"/>
            <a:ext cx="8627268" cy="681038"/>
          </a:xfrm>
        </p:spPr>
        <p:txBody>
          <a:bodyPr>
            <a:normAutofit/>
          </a:bodyPr>
          <a:lstStyle/>
          <a:p>
            <a:pPr algn="ctr"/>
            <a:r>
              <a:rPr lang="en-IN" sz="2200" b="0" dirty="0">
                <a:latin typeface="Times New Roman" panose="02020603050405020304" pitchFamily="18" charset="0"/>
                <a:cs typeface="Times New Roman" panose="02020603050405020304" pitchFamily="18" charset="0"/>
              </a:rPr>
              <a:t>Outlines/Content </a:t>
            </a:r>
          </a:p>
        </p:txBody>
      </p:sp>
      <p:grpSp>
        <p:nvGrpSpPr>
          <p:cNvPr id="4" name="Google Shape;219;p38">
            <a:extLst>
              <a:ext uri="{FF2B5EF4-FFF2-40B4-BE49-F238E27FC236}">
                <a16:creationId xmlns:a16="http://schemas.microsoft.com/office/drawing/2014/main" id="{7B9D623C-E10C-2E4A-2053-046BD69DE71D}"/>
              </a:ext>
            </a:extLst>
          </p:cNvPr>
          <p:cNvGrpSpPr/>
          <p:nvPr/>
        </p:nvGrpSpPr>
        <p:grpSpPr>
          <a:xfrm>
            <a:off x="2381" y="-51527"/>
            <a:ext cx="1542911" cy="1597588"/>
            <a:chOff x="0" y="-28575"/>
            <a:chExt cx="812700" cy="841500"/>
          </a:xfrm>
        </p:grpSpPr>
        <p:sp>
          <p:nvSpPr>
            <p:cNvPr id="5" name="Google Shape;220;p38">
              <a:extLst>
                <a:ext uri="{FF2B5EF4-FFF2-40B4-BE49-F238E27FC236}">
                  <a16:creationId xmlns:a16="http://schemas.microsoft.com/office/drawing/2014/main" id="{9559BDE8-D670-167A-E5EE-D380129EB78F}"/>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6" name="Google Shape;221;p38">
              <a:extLst>
                <a:ext uri="{FF2B5EF4-FFF2-40B4-BE49-F238E27FC236}">
                  <a16:creationId xmlns:a16="http://schemas.microsoft.com/office/drawing/2014/main" id="{51CA6BBD-CF19-A0F4-E7A2-31BAEE754FAD}"/>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cxnSp>
        <p:nvCxnSpPr>
          <p:cNvPr id="7" name="Google Shape;222;p38">
            <a:extLst>
              <a:ext uri="{FF2B5EF4-FFF2-40B4-BE49-F238E27FC236}">
                <a16:creationId xmlns:a16="http://schemas.microsoft.com/office/drawing/2014/main" id="{3542D2F2-DF8D-0156-84F8-AEFCA7363E6B}"/>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8" name="Google Shape;223;p38">
            <a:extLst>
              <a:ext uri="{FF2B5EF4-FFF2-40B4-BE49-F238E27FC236}">
                <a16:creationId xmlns:a16="http://schemas.microsoft.com/office/drawing/2014/main" id="{EBCDD068-3D42-CC68-765B-8196B9880CFD}"/>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sp>
        <p:nvSpPr>
          <p:cNvPr id="10" name="Text Placeholder 2">
            <a:extLst>
              <a:ext uri="{FF2B5EF4-FFF2-40B4-BE49-F238E27FC236}">
                <a16:creationId xmlns:a16="http://schemas.microsoft.com/office/drawing/2014/main" id="{926C58F3-CAE9-FBF2-CBED-76C0F23FBBFC}"/>
              </a:ext>
            </a:extLst>
          </p:cNvPr>
          <p:cNvSpPr>
            <a:spLocks noGrp="1"/>
          </p:cNvSpPr>
          <p:nvPr>
            <p:ph type="body" idx="1"/>
          </p:nvPr>
        </p:nvSpPr>
        <p:spPr>
          <a:xfrm>
            <a:off x="773836" y="726312"/>
            <a:ext cx="8505641" cy="3924647"/>
          </a:xfrm>
        </p:spPr>
        <p:txBody>
          <a:bodyPr>
            <a:noAutofit/>
          </a:bodyPr>
          <a:lstStyle/>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Introduction</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Literature Review</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Problem Formulation</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Relevance to SDGs</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Proposed System/Architecture/Design</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Analytical and Theoretical Description</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Hardware/Software Tools and Design Parameters</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Workflow Model</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Design and Implementation</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Results Analysis</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Conclusion</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Contribution of Team Members</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Impact on Society and Environment</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Outcome (Publication/Patent/Conference/Book Chapter)</a:t>
            </a:r>
          </a:p>
          <a:p>
            <a:pPr>
              <a:buFont typeface="Arial" panose="020B0604020202020204" pitchFamily="34" charset="0"/>
              <a:buChar char="•"/>
            </a:pPr>
            <a:r>
              <a:rPr lang="en-US" sz="1300" dirty="0">
                <a:solidFill>
                  <a:schemeClr val="tx1"/>
                </a:solidFill>
                <a:latin typeface="Times New Roman" panose="02020603050405020304" pitchFamily="18" charset="0"/>
                <a:cs typeface="Times New Roman" panose="02020603050405020304" pitchFamily="18" charset="0"/>
              </a:rPr>
              <a:t>References</a:t>
            </a:r>
          </a:p>
        </p:txBody>
      </p:sp>
      <p:sp>
        <p:nvSpPr>
          <p:cNvPr id="12" name="TextBox 11">
            <a:extLst>
              <a:ext uri="{FF2B5EF4-FFF2-40B4-BE49-F238E27FC236}">
                <a16:creationId xmlns:a16="http://schemas.microsoft.com/office/drawing/2014/main" id="{DDC7D5A5-AB39-3D03-EDE8-DB76AA622A67}"/>
              </a:ext>
            </a:extLst>
          </p:cNvPr>
          <p:cNvSpPr txBox="1"/>
          <p:nvPr/>
        </p:nvSpPr>
        <p:spPr>
          <a:xfrm>
            <a:off x="124288" y="38075"/>
            <a:ext cx="4651898" cy="461665"/>
          </a:xfrm>
          <a:prstGeom prst="rect">
            <a:avLst/>
          </a:prstGeom>
          <a:noFill/>
        </p:spPr>
        <p:txBody>
          <a:bodyPr wrap="square">
            <a:spAutoFit/>
          </a:bodyPr>
          <a:lstStyle/>
          <a:p>
            <a:r>
              <a:rPr lang="en" sz="2400" dirty="0">
                <a:solidFill>
                  <a:srgbClr val="CCCCCC"/>
                </a:solidFill>
                <a:latin typeface="Staatliches"/>
                <a:cs typeface="Times New Roman" panose="02020603050405020304" pitchFamily="18" charset="0"/>
                <a:sym typeface="Staatliches"/>
              </a:rPr>
              <a:t>1</a:t>
            </a:r>
            <a:endParaRPr lang="en-IN" sz="2400" dirty="0"/>
          </a:p>
        </p:txBody>
      </p:sp>
      <p:pic>
        <p:nvPicPr>
          <p:cNvPr id="14" name="Picture 13" descr="Several coins on a graph&#10;&#10;AI-generated content may be incorrect.">
            <a:extLst>
              <a:ext uri="{FF2B5EF4-FFF2-40B4-BE49-F238E27FC236}">
                <a16:creationId xmlns:a16="http://schemas.microsoft.com/office/drawing/2014/main" id="{9764D35C-0F3C-B113-F8AC-37898A428CA2}"/>
              </a:ext>
            </a:extLst>
          </p:cNvPr>
          <p:cNvPicPr>
            <a:picLocks noChangeAspect="1"/>
          </p:cNvPicPr>
          <p:nvPr/>
        </p:nvPicPr>
        <p:blipFill>
          <a:blip r:embed="rId2"/>
          <a:stretch>
            <a:fillRect/>
          </a:stretch>
        </p:blipFill>
        <p:spPr>
          <a:xfrm>
            <a:off x="5417779" y="1333016"/>
            <a:ext cx="3214272" cy="2711240"/>
          </a:xfrm>
          <a:prstGeom prst="rect">
            <a:avLst/>
          </a:prstGeom>
        </p:spPr>
      </p:pic>
    </p:spTree>
    <p:extLst>
      <p:ext uri="{BB962C8B-B14F-4D97-AF65-F5344CB8AC3E}">
        <p14:creationId xmlns:p14="http://schemas.microsoft.com/office/powerpoint/2010/main" val="33286401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60CD0-4BD6-C8D2-5F59-C11E81C575AE}"/>
              </a:ext>
            </a:extLst>
          </p:cNvPr>
          <p:cNvSpPr>
            <a:spLocks noGrp="1"/>
          </p:cNvSpPr>
          <p:nvPr>
            <p:ph type="title"/>
          </p:nvPr>
        </p:nvSpPr>
        <p:spPr>
          <a:xfrm>
            <a:off x="509552" y="494474"/>
            <a:ext cx="8627245" cy="681038"/>
          </a:xfrm>
        </p:spPr>
        <p:txBody>
          <a:bodyPr>
            <a:normAutofit/>
          </a:bodyPr>
          <a:lstStyle/>
          <a:p>
            <a:pPr algn="ctr"/>
            <a:r>
              <a:rPr lang="en-IN" sz="2200" b="0" dirty="0">
                <a:latin typeface="Times New Roman" panose="02020603050405020304" pitchFamily="18" charset="0"/>
                <a:cs typeface="Times New Roman" panose="02020603050405020304" pitchFamily="18" charset="0"/>
              </a:rPr>
              <a:t>RESULT ANALYSIS </a:t>
            </a:r>
          </a:p>
        </p:txBody>
      </p:sp>
      <p:pic>
        <p:nvPicPr>
          <p:cNvPr id="5" name="Picture 4">
            <a:extLst>
              <a:ext uri="{FF2B5EF4-FFF2-40B4-BE49-F238E27FC236}">
                <a16:creationId xmlns:a16="http://schemas.microsoft.com/office/drawing/2014/main" id="{FE6BA46A-997F-C67E-855C-3FB4E96CC083}"/>
              </a:ext>
            </a:extLst>
          </p:cNvPr>
          <p:cNvPicPr>
            <a:picLocks noChangeAspect="1"/>
          </p:cNvPicPr>
          <p:nvPr/>
        </p:nvPicPr>
        <p:blipFill>
          <a:blip r:embed="rId2"/>
          <a:stretch>
            <a:fillRect/>
          </a:stretch>
        </p:blipFill>
        <p:spPr>
          <a:xfrm>
            <a:off x="591496" y="887294"/>
            <a:ext cx="4031682" cy="1830751"/>
          </a:xfrm>
          <a:prstGeom prst="rect">
            <a:avLst/>
          </a:prstGeom>
        </p:spPr>
      </p:pic>
      <p:grpSp>
        <p:nvGrpSpPr>
          <p:cNvPr id="6" name="Google Shape;351;p45">
            <a:extLst>
              <a:ext uri="{FF2B5EF4-FFF2-40B4-BE49-F238E27FC236}">
                <a16:creationId xmlns:a16="http://schemas.microsoft.com/office/drawing/2014/main" id="{89EDE953-49F7-D79D-2856-FA2D256F656C}"/>
              </a:ext>
            </a:extLst>
          </p:cNvPr>
          <p:cNvGrpSpPr/>
          <p:nvPr/>
        </p:nvGrpSpPr>
        <p:grpSpPr>
          <a:xfrm>
            <a:off x="2381" y="-46851"/>
            <a:ext cx="1542911" cy="1597588"/>
            <a:chOff x="0" y="-28575"/>
            <a:chExt cx="812700" cy="841500"/>
          </a:xfrm>
        </p:grpSpPr>
        <p:sp>
          <p:nvSpPr>
            <p:cNvPr id="7" name="Google Shape;352;p45">
              <a:extLst>
                <a:ext uri="{FF2B5EF4-FFF2-40B4-BE49-F238E27FC236}">
                  <a16:creationId xmlns:a16="http://schemas.microsoft.com/office/drawing/2014/main" id="{3BE27CA9-7D68-BEDF-8B40-C6A73D8B7AEA}"/>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8" name="Google Shape;353;p45">
              <a:extLst>
                <a:ext uri="{FF2B5EF4-FFF2-40B4-BE49-F238E27FC236}">
                  <a16:creationId xmlns:a16="http://schemas.microsoft.com/office/drawing/2014/main" id="{52869DE1-7091-0530-D1B6-1ACA9D305C74}"/>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cxnSp>
        <p:nvCxnSpPr>
          <p:cNvPr id="9" name="Google Shape;349;p45">
            <a:extLst>
              <a:ext uri="{FF2B5EF4-FFF2-40B4-BE49-F238E27FC236}">
                <a16:creationId xmlns:a16="http://schemas.microsoft.com/office/drawing/2014/main" id="{B4359368-C97A-EFE1-CCDA-8B5EC924EF51}"/>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11" name="Google Shape;350;p45">
            <a:extLst>
              <a:ext uri="{FF2B5EF4-FFF2-40B4-BE49-F238E27FC236}">
                <a16:creationId xmlns:a16="http://schemas.microsoft.com/office/drawing/2014/main" id="{727E57AD-610B-641D-772F-D04598E49F0A}"/>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sp>
        <p:nvSpPr>
          <p:cNvPr id="12" name="Google Shape;355;p45">
            <a:extLst>
              <a:ext uri="{FF2B5EF4-FFF2-40B4-BE49-F238E27FC236}">
                <a16:creationId xmlns:a16="http://schemas.microsoft.com/office/drawing/2014/main" id="{358AB425-45EB-4FAE-5B81-A5B7971D4E0C}"/>
              </a:ext>
            </a:extLst>
          </p:cNvPr>
          <p:cNvSpPr txBox="1"/>
          <p:nvPr/>
        </p:nvSpPr>
        <p:spPr>
          <a:xfrm>
            <a:off x="81925" y="34348"/>
            <a:ext cx="350481"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ea typeface="Arial"/>
                <a:cs typeface="Arial"/>
                <a:sym typeface="Staatliches"/>
              </a:rPr>
              <a:t>19</a:t>
            </a:r>
            <a:endParaRPr sz="700" b="0" i="0" u="none" strike="noStrike" cap="none" dirty="0">
              <a:solidFill>
                <a:srgbClr val="000000"/>
              </a:solidFill>
              <a:latin typeface="Arial"/>
              <a:ea typeface="Arial"/>
              <a:cs typeface="Arial"/>
              <a:sym typeface="Arial"/>
            </a:endParaRPr>
          </a:p>
        </p:txBody>
      </p:sp>
      <p:pic>
        <p:nvPicPr>
          <p:cNvPr id="18" name="Picture 17">
            <a:extLst>
              <a:ext uri="{FF2B5EF4-FFF2-40B4-BE49-F238E27FC236}">
                <a16:creationId xmlns:a16="http://schemas.microsoft.com/office/drawing/2014/main" id="{C5E2AD22-33BD-AB37-8C9E-DB6F3160DBA1}"/>
              </a:ext>
            </a:extLst>
          </p:cNvPr>
          <p:cNvPicPr>
            <a:picLocks noChangeAspect="1"/>
          </p:cNvPicPr>
          <p:nvPr/>
        </p:nvPicPr>
        <p:blipFill>
          <a:blip r:embed="rId3"/>
          <a:srcRect r="496"/>
          <a:stretch/>
        </p:blipFill>
        <p:spPr>
          <a:xfrm>
            <a:off x="4823174" y="1662587"/>
            <a:ext cx="4216493" cy="2573536"/>
          </a:xfrm>
          <a:prstGeom prst="rect">
            <a:avLst/>
          </a:prstGeom>
        </p:spPr>
      </p:pic>
      <p:pic>
        <p:nvPicPr>
          <p:cNvPr id="3" name="Picture 2">
            <a:extLst>
              <a:ext uri="{FF2B5EF4-FFF2-40B4-BE49-F238E27FC236}">
                <a16:creationId xmlns:a16="http://schemas.microsoft.com/office/drawing/2014/main" id="{13E8554F-7B1F-0B8D-E55A-6185EA37A9DC}"/>
              </a:ext>
            </a:extLst>
          </p:cNvPr>
          <p:cNvPicPr>
            <a:picLocks noChangeAspect="1"/>
          </p:cNvPicPr>
          <p:nvPr/>
        </p:nvPicPr>
        <p:blipFill>
          <a:blip r:embed="rId4"/>
          <a:stretch>
            <a:fillRect/>
          </a:stretch>
        </p:blipFill>
        <p:spPr>
          <a:xfrm>
            <a:off x="626276" y="2885624"/>
            <a:ext cx="3989695" cy="2093271"/>
          </a:xfrm>
          <a:prstGeom prst="rect">
            <a:avLst/>
          </a:prstGeom>
        </p:spPr>
      </p:pic>
    </p:spTree>
    <p:extLst>
      <p:ext uri="{BB962C8B-B14F-4D97-AF65-F5344CB8AC3E}">
        <p14:creationId xmlns:p14="http://schemas.microsoft.com/office/powerpoint/2010/main" val="11239641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6F036-C525-3502-8553-F7F784EAEFC5}"/>
              </a:ext>
            </a:extLst>
          </p:cNvPr>
          <p:cNvSpPr>
            <a:spLocks noGrp="1"/>
          </p:cNvSpPr>
          <p:nvPr>
            <p:ph type="title"/>
          </p:nvPr>
        </p:nvSpPr>
        <p:spPr>
          <a:xfrm>
            <a:off x="593893" y="626748"/>
            <a:ext cx="8341437" cy="681038"/>
          </a:xfrm>
        </p:spPr>
        <p:txBody>
          <a:bodyPr>
            <a:normAutofit/>
          </a:bodyPr>
          <a:lstStyle/>
          <a:p>
            <a:pPr algn="ctr"/>
            <a:r>
              <a:rPr lang="en-IN" sz="2200" b="0" dirty="0">
                <a:latin typeface="Times New Roman" panose="02020603050405020304" pitchFamily="18" charset="0"/>
                <a:cs typeface="Times New Roman" panose="02020603050405020304" pitchFamily="18" charset="0"/>
              </a:rPr>
              <a:t>CONCLUSION</a:t>
            </a:r>
          </a:p>
        </p:txBody>
      </p:sp>
      <p:sp>
        <p:nvSpPr>
          <p:cNvPr id="3" name="Text Placeholder 2">
            <a:extLst>
              <a:ext uri="{FF2B5EF4-FFF2-40B4-BE49-F238E27FC236}">
                <a16:creationId xmlns:a16="http://schemas.microsoft.com/office/drawing/2014/main" id="{E83F82A0-636B-6CE8-68DC-BA84A34E47A5}"/>
              </a:ext>
            </a:extLst>
          </p:cNvPr>
          <p:cNvSpPr>
            <a:spLocks noGrp="1"/>
          </p:cNvSpPr>
          <p:nvPr>
            <p:ph type="body" idx="1"/>
          </p:nvPr>
        </p:nvSpPr>
        <p:spPr>
          <a:xfrm>
            <a:off x="630364" y="1422390"/>
            <a:ext cx="8268493" cy="3323842"/>
          </a:xfrm>
        </p:spPr>
        <p:txBody>
          <a:bodyPr>
            <a:noAutofit/>
          </a:bodyPr>
          <a:lstStyle/>
          <a:p>
            <a:pPr>
              <a:buFont typeface="Arial" panose="020B0604020202020204" pitchFamily="34" charset="0"/>
              <a:buChar char="•"/>
            </a:pPr>
            <a:r>
              <a:rPr lang="en-US" sz="1400" dirty="0">
                <a:solidFill>
                  <a:schemeClr val="tx1"/>
                </a:solidFill>
                <a:latin typeface="Times New Roman" panose="02020603050405020304" pitchFamily="18" charset="0"/>
                <a:cs typeface="Times New Roman" panose="02020603050405020304" pitchFamily="18" charset="0"/>
              </a:rPr>
              <a:t>Machine learning models were developed to predict XRP cryptocurrency returns.</a:t>
            </a:r>
          </a:p>
          <a:p>
            <a:pPr>
              <a:buFont typeface="Arial" panose="020B0604020202020204" pitchFamily="34" charset="0"/>
              <a:buChar char="•"/>
            </a:pPr>
            <a:endParaRPr lang="en-US" sz="14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dirty="0">
                <a:solidFill>
                  <a:schemeClr val="tx1"/>
                </a:solidFill>
                <a:latin typeface="Times New Roman" panose="02020603050405020304" pitchFamily="18" charset="0"/>
                <a:cs typeface="Times New Roman" panose="02020603050405020304" pitchFamily="18" charset="0"/>
              </a:rPr>
              <a:t>Tuned Random Forest and </a:t>
            </a:r>
            <a:r>
              <a:rPr lang="en-US" sz="1400" dirty="0" err="1">
                <a:solidFill>
                  <a:schemeClr val="tx1"/>
                </a:solidFill>
                <a:latin typeface="Times New Roman" panose="02020603050405020304" pitchFamily="18" charset="0"/>
                <a:cs typeface="Times New Roman" panose="02020603050405020304" pitchFamily="18" charset="0"/>
              </a:rPr>
              <a:t>XGBoost</a:t>
            </a:r>
            <a:r>
              <a:rPr lang="en-US" sz="1400" dirty="0">
                <a:solidFill>
                  <a:schemeClr val="tx1"/>
                </a:solidFill>
                <a:latin typeface="Times New Roman" panose="02020603050405020304" pitchFamily="18" charset="0"/>
                <a:cs typeface="Times New Roman" panose="02020603050405020304" pitchFamily="18" charset="0"/>
              </a:rPr>
              <a:t> achieved the highest accuracies with R² scores of 0.98 and 0.97 respectively.</a:t>
            </a:r>
          </a:p>
          <a:p>
            <a:pPr>
              <a:buFont typeface="Arial" panose="020B0604020202020204" pitchFamily="34" charset="0"/>
              <a:buChar char="•"/>
            </a:pPr>
            <a:endParaRPr lang="en-US" sz="14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dirty="0">
                <a:solidFill>
                  <a:schemeClr val="tx1"/>
                </a:solidFill>
                <a:latin typeface="Times New Roman" panose="02020603050405020304" pitchFamily="18" charset="0"/>
                <a:cs typeface="Times New Roman" panose="02020603050405020304" pitchFamily="18" charset="0"/>
              </a:rPr>
              <a:t>Linear Regression and SVR models performed comparatively lower due to data complexity.</a:t>
            </a:r>
          </a:p>
          <a:p>
            <a:pPr>
              <a:buFont typeface="Arial" panose="020B0604020202020204" pitchFamily="34" charset="0"/>
              <a:buChar char="•"/>
            </a:pPr>
            <a:endParaRPr lang="en-US" sz="14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dirty="0">
                <a:solidFill>
                  <a:schemeClr val="tx1"/>
                </a:solidFill>
                <a:latin typeface="Times New Roman" panose="02020603050405020304" pitchFamily="18" charset="0"/>
                <a:cs typeface="Times New Roman" panose="02020603050405020304" pitchFamily="18" charset="0"/>
              </a:rPr>
              <a:t>Ensemble models like Random Forest and </a:t>
            </a:r>
            <a:r>
              <a:rPr lang="en-US" sz="1400" dirty="0" err="1">
                <a:solidFill>
                  <a:schemeClr val="tx1"/>
                </a:solidFill>
                <a:latin typeface="Times New Roman" panose="02020603050405020304" pitchFamily="18" charset="0"/>
                <a:cs typeface="Times New Roman" panose="02020603050405020304" pitchFamily="18" charset="0"/>
              </a:rPr>
              <a:t>XGBoost</a:t>
            </a:r>
            <a:r>
              <a:rPr lang="en-US" sz="1400" dirty="0">
                <a:solidFill>
                  <a:schemeClr val="tx1"/>
                </a:solidFill>
                <a:latin typeface="Times New Roman" panose="02020603050405020304" pitchFamily="18" charset="0"/>
                <a:cs typeface="Times New Roman" panose="02020603050405020304" pitchFamily="18" charset="0"/>
              </a:rPr>
              <a:t> proved highly effective for handling cryptocurrency volatility.</a:t>
            </a:r>
          </a:p>
          <a:p>
            <a:pPr>
              <a:buFont typeface="Arial" panose="020B0604020202020204" pitchFamily="34" charset="0"/>
              <a:buChar char="•"/>
            </a:pPr>
            <a:endParaRPr lang="en-US" sz="14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dirty="0">
                <a:solidFill>
                  <a:schemeClr val="tx1"/>
                </a:solidFill>
                <a:latin typeface="Times New Roman" panose="02020603050405020304" pitchFamily="18" charset="0"/>
                <a:cs typeface="Times New Roman" panose="02020603050405020304" pitchFamily="18" charset="0"/>
              </a:rPr>
              <a:t>The study shows that machine learning can capture non-linear patterns in cryptocurrency price movements.</a:t>
            </a:r>
          </a:p>
          <a:p>
            <a:pPr marL="228600" indent="0"/>
            <a:endParaRPr lang="en-US" sz="14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dirty="0">
                <a:solidFill>
                  <a:schemeClr val="tx1"/>
                </a:solidFill>
                <a:latin typeface="Times New Roman" panose="02020603050405020304" pitchFamily="18" charset="0"/>
                <a:cs typeface="Times New Roman" panose="02020603050405020304" pitchFamily="18" charset="0"/>
              </a:rPr>
              <a:t>Future improvements can include advanced deep learning models like LSTM for enhanced prediction accuracy.</a:t>
            </a:r>
          </a:p>
        </p:txBody>
      </p:sp>
      <p:grpSp>
        <p:nvGrpSpPr>
          <p:cNvPr id="4" name="Google Shape;351;p45">
            <a:extLst>
              <a:ext uri="{FF2B5EF4-FFF2-40B4-BE49-F238E27FC236}">
                <a16:creationId xmlns:a16="http://schemas.microsoft.com/office/drawing/2014/main" id="{1B45A61B-BAEB-8837-E4F8-C4D117EED955}"/>
              </a:ext>
            </a:extLst>
          </p:cNvPr>
          <p:cNvGrpSpPr/>
          <p:nvPr/>
        </p:nvGrpSpPr>
        <p:grpSpPr>
          <a:xfrm>
            <a:off x="2381" y="-46851"/>
            <a:ext cx="1542911" cy="1597588"/>
            <a:chOff x="0" y="-28575"/>
            <a:chExt cx="812700" cy="841500"/>
          </a:xfrm>
        </p:grpSpPr>
        <p:sp>
          <p:nvSpPr>
            <p:cNvPr id="5" name="Google Shape;352;p45">
              <a:extLst>
                <a:ext uri="{FF2B5EF4-FFF2-40B4-BE49-F238E27FC236}">
                  <a16:creationId xmlns:a16="http://schemas.microsoft.com/office/drawing/2014/main" id="{AEF57D7C-B007-9A23-8788-3DFED558D77C}"/>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6" name="Google Shape;353;p45">
              <a:extLst>
                <a:ext uri="{FF2B5EF4-FFF2-40B4-BE49-F238E27FC236}">
                  <a16:creationId xmlns:a16="http://schemas.microsoft.com/office/drawing/2014/main" id="{60C4D7D6-6A30-90E9-97CE-431B070E482F}"/>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9" name="Google Shape;355;p45">
            <a:extLst>
              <a:ext uri="{FF2B5EF4-FFF2-40B4-BE49-F238E27FC236}">
                <a16:creationId xmlns:a16="http://schemas.microsoft.com/office/drawing/2014/main" id="{2F5881FC-54EC-CD7B-D3D1-40A6C3A76372}"/>
              </a:ext>
            </a:extLst>
          </p:cNvPr>
          <p:cNvSpPr txBox="1"/>
          <p:nvPr/>
        </p:nvSpPr>
        <p:spPr>
          <a:xfrm>
            <a:off x="81925" y="34348"/>
            <a:ext cx="350481"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ea typeface="Arial"/>
                <a:cs typeface="Arial"/>
                <a:sym typeface="Staatliches"/>
              </a:rPr>
              <a:t>2</a:t>
            </a:r>
            <a:r>
              <a:rPr lang="en" sz="2300" dirty="0">
                <a:solidFill>
                  <a:srgbClr val="D9D9D9"/>
                </a:solidFill>
                <a:latin typeface="Staatliches"/>
                <a:sym typeface="Staatliches"/>
              </a:rPr>
              <a:t>0</a:t>
            </a:r>
            <a:endParaRPr sz="700" b="0" i="0" u="none" strike="noStrike" cap="none" dirty="0">
              <a:solidFill>
                <a:srgbClr val="000000"/>
              </a:solidFill>
              <a:latin typeface="Arial"/>
              <a:ea typeface="Arial"/>
              <a:cs typeface="Arial"/>
              <a:sym typeface="Arial"/>
            </a:endParaRPr>
          </a:p>
        </p:txBody>
      </p:sp>
      <p:cxnSp>
        <p:nvCxnSpPr>
          <p:cNvPr id="10" name="Google Shape;350;p45">
            <a:extLst>
              <a:ext uri="{FF2B5EF4-FFF2-40B4-BE49-F238E27FC236}">
                <a16:creationId xmlns:a16="http://schemas.microsoft.com/office/drawing/2014/main" id="{BC077163-1BB7-3C20-CBD3-28911AAA152D}"/>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cxnSp>
        <p:nvCxnSpPr>
          <p:cNvPr id="11" name="Google Shape;349;p45">
            <a:extLst>
              <a:ext uri="{FF2B5EF4-FFF2-40B4-BE49-F238E27FC236}">
                <a16:creationId xmlns:a16="http://schemas.microsoft.com/office/drawing/2014/main" id="{A864F1BD-0FED-9DE4-F7C8-930E06808A03}"/>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spTree>
    <p:extLst>
      <p:ext uri="{BB962C8B-B14F-4D97-AF65-F5344CB8AC3E}">
        <p14:creationId xmlns:p14="http://schemas.microsoft.com/office/powerpoint/2010/main" val="38113265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7AC24-A692-0724-2E83-2F0089C9C172}"/>
              </a:ext>
            </a:extLst>
          </p:cNvPr>
          <p:cNvSpPr>
            <a:spLocks noGrp="1"/>
          </p:cNvSpPr>
          <p:nvPr>
            <p:ph type="title"/>
          </p:nvPr>
        </p:nvSpPr>
        <p:spPr>
          <a:xfrm>
            <a:off x="516747" y="577124"/>
            <a:ext cx="8268493" cy="681038"/>
          </a:xfrm>
        </p:spPr>
        <p:txBody>
          <a:bodyPr>
            <a:normAutofit/>
          </a:bodyPr>
          <a:lstStyle/>
          <a:p>
            <a:pPr algn="ctr"/>
            <a:r>
              <a:rPr lang="en-IN" sz="2200" b="0" dirty="0">
                <a:latin typeface="Times New Roman" panose="02020603050405020304" pitchFamily="18" charset="0"/>
                <a:cs typeface="Times New Roman" panose="02020603050405020304" pitchFamily="18" charset="0"/>
              </a:rPr>
              <a:t>CONTRIBUTION OF INDIVIDUAL TEAM MEMBERS </a:t>
            </a:r>
          </a:p>
        </p:txBody>
      </p:sp>
      <p:grpSp>
        <p:nvGrpSpPr>
          <p:cNvPr id="4" name="Google Shape;351;p45">
            <a:extLst>
              <a:ext uri="{FF2B5EF4-FFF2-40B4-BE49-F238E27FC236}">
                <a16:creationId xmlns:a16="http://schemas.microsoft.com/office/drawing/2014/main" id="{343524EC-EECD-D96F-E26B-4B418F124993}"/>
              </a:ext>
            </a:extLst>
          </p:cNvPr>
          <p:cNvGrpSpPr/>
          <p:nvPr/>
        </p:nvGrpSpPr>
        <p:grpSpPr>
          <a:xfrm>
            <a:off x="2381" y="-46851"/>
            <a:ext cx="1542911" cy="1597588"/>
            <a:chOff x="0" y="-28575"/>
            <a:chExt cx="812700" cy="841500"/>
          </a:xfrm>
        </p:grpSpPr>
        <p:sp>
          <p:nvSpPr>
            <p:cNvPr id="5" name="Google Shape;352;p45">
              <a:extLst>
                <a:ext uri="{FF2B5EF4-FFF2-40B4-BE49-F238E27FC236}">
                  <a16:creationId xmlns:a16="http://schemas.microsoft.com/office/drawing/2014/main" id="{DBE1F6BB-5765-5505-25D5-CB740688B192}"/>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6" name="Google Shape;353;p45">
              <a:extLst>
                <a:ext uri="{FF2B5EF4-FFF2-40B4-BE49-F238E27FC236}">
                  <a16:creationId xmlns:a16="http://schemas.microsoft.com/office/drawing/2014/main" id="{080BBE47-B88E-055C-4D8B-485CB9EFA1CF}"/>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7" name="Google Shape;355;p45">
            <a:extLst>
              <a:ext uri="{FF2B5EF4-FFF2-40B4-BE49-F238E27FC236}">
                <a16:creationId xmlns:a16="http://schemas.microsoft.com/office/drawing/2014/main" id="{4F3D037D-66B8-B11D-8E9E-DFDC31CD91AE}"/>
              </a:ext>
            </a:extLst>
          </p:cNvPr>
          <p:cNvSpPr txBox="1"/>
          <p:nvPr/>
        </p:nvSpPr>
        <p:spPr>
          <a:xfrm>
            <a:off x="81925" y="34348"/>
            <a:ext cx="350481"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ea typeface="Arial"/>
                <a:cs typeface="Arial"/>
                <a:sym typeface="Staatliches"/>
              </a:rPr>
              <a:t>2</a:t>
            </a:r>
            <a:r>
              <a:rPr lang="en" sz="2300" dirty="0">
                <a:solidFill>
                  <a:srgbClr val="D9D9D9"/>
                </a:solidFill>
                <a:latin typeface="Staatliches"/>
                <a:sym typeface="Staatliches"/>
              </a:rPr>
              <a:t>1</a:t>
            </a:r>
            <a:endParaRPr sz="700" b="0" i="0" u="none" strike="noStrike" cap="none" dirty="0">
              <a:solidFill>
                <a:srgbClr val="000000"/>
              </a:solidFill>
              <a:latin typeface="Arial"/>
              <a:ea typeface="Arial"/>
              <a:cs typeface="Arial"/>
              <a:sym typeface="Arial"/>
            </a:endParaRPr>
          </a:p>
        </p:txBody>
      </p:sp>
      <p:cxnSp>
        <p:nvCxnSpPr>
          <p:cNvPr id="8" name="Google Shape;350;p45">
            <a:extLst>
              <a:ext uri="{FF2B5EF4-FFF2-40B4-BE49-F238E27FC236}">
                <a16:creationId xmlns:a16="http://schemas.microsoft.com/office/drawing/2014/main" id="{92539215-D0D2-19D4-9AE2-34BB4141613E}"/>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cxnSp>
        <p:nvCxnSpPr>
          <p:cNvPr id="9" name="Google Shape;349;p45">
            <a:extLst>
              <a:ext uri="{FF2B5EF4-FFF2-40B4-BE49-F238E27FC236}">
                <a16:creationId xmlns:a16="http://schemas.microsoft.com/office/drawing/2014/main" id="{6C52440B-AEB8-E0E6-286C-3778746DB176}"/>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sp>
        <p:nvSpPr>
          <p:cNvPr id="16" name="Rectangle 4">
            <a:extLst>
              <a:ext uri="{FF2B5EF4-FFF2-40B4-BE49-F238E27FC236}">
                <a16:creationId xmlns:a16="http://schemas.microsoft.com/office/drawing/2014/main" id="{FB65F226-11F0-62EE-0F68-EAE71D31A41E}"/>
              </a:ext>
            </a:extLst>
          </p:cNvPr>
          <p:cNvSpPr>
            <a:spLocks noChangeArrowheads="1"/>
          </p:cNvSpPr>
          <p:nvPr/>
        </p:nvSpPr>
        <p:spPr bwMode="auto">
          <a:xfrm>
            <a:off x="830619" y="1258246"/>
            <a:ext cx="7954621"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Teammate 1: Loukya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1200" dirty="0">
                <a:solidFill>
                  <a:schemeClr val="tx1"/>
                </a:solidFill>
                <a:latin typeface="Times New Roman" panose="02020603050405020304" pitchFamily="18" charset="0"/>
                <a:cs typeface="Times New Roman" panose="02020603050405020304" pitchFamily="18" charset="0"/>
              </a:rPr>
              <a:t>Loukya</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played a pivotal role in the initial stages of the project, focusing primarily on data preparation and feature engineering. </a:t>
            </a:r>
            <a:r>
              <a:rPr lang="en-US" altLang="en-US" sz="1200" dirty="0">
                <a:solidFill>
                  <a:schemeClr val="tx1"/>
                </a:solidFill>
                <a:latin typeface="Times New Roman" panose="02020603050405020304" pitchFamily="18" charset="0"/>
                <a:cs typeface="Times New Roman" panose="02020603050405020304" pitchFamily="18" charset="0"/>
              </a:rPr>
              <a:t>She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was responsible for cleaning and preprocessing the dataset, handling missing values using techniques such as forward fill and mean imputation. Additionally, she created new meaningful features like the high-low price difference and the scaled percentage change to enhance model performance. </a:t>
            </a:r>
            <a:r>
              <a:rPr lang="en-US" altLang="en-US" sz="1200" dirty="0">
                <a:solidFill>
                  <a:schemeClr val="tx1"/>
                </a:solidFill>
                <a:latin typeface="Times New Roman" panose="02020603050405020304" pitchFamily="18" charset="0"/>
                <a:cs typeface="Times New Roman" panose="02020603050405020304" pitchFamily="18" charset="0"/>
              </a:rPr>
              <a:t>She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also conducted exploratory data analysis (EDA) to understand the dataset's structure and behavior, which guided the subsequent model-building steps. Furthermore,  Loukya contributed to developing the baseline models and ensured consistent scaling across all machine learning models using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StandardScaler</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Teammate 2: Pranavi</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17" name="Rectangle 5">
            <a:extLst>
              <a:ext uri="{FF2B5EF4-FFF2-40B4-BE49-F238E27FC236}">
                <a16:creationId xmlns:a16="http://schemas.microsoft.com/office/drawing/2014/main" id="{E6B632EB-1276-A8E5-203E-54B693BDE744}"/>
              </a:ext>
            </a:extLst>
          </p:cNvPr>
          <p:cNvSpPr>
            <a:spLocks noChangeArrowheads="1"/>
          </p:cNvSpPr>
          <p:nvPr/>
        </p:nvSpPr>
        <p:spPr bwMode="auto">
          <a:xfrm>
            <a:off x="828222" y="3326005"/>
            <a:ext cx="7952220"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1200" dirty="0">
                <a:solidFill>
                  <a:schemeClr val="tx1"/>
                </a:solidFill>
                <a:latin typeface="Times New Roman" panose="02020603050405020304" pitchFamily="18" charset="0"/>
                <a:cs typeface="Times New Roman" panose="02020603050405020304" pitchFamily="18" charset="0"/>
              </a:rPr>
              <a:t>Pranavi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contributed significantly to model selection, training, and evaluation. </a:t>
            </a:r>
            <a:r>
              <a:rPr lang="en-US" altLang="en-US" sz="1200" dirty="0">
                <a:solidFill>
                  <a:schemeClr val="tx1"/>
                </a:solidFill>
                <a:latin typeface="Times New Roman" panose="02020603050405020304" pitchFamily="18" charset="0"/>
                <a:cs typeface="Times New Roman" panose="02020603050405020304" pitchFamily="18" charset="0"/>
              </a:rPr>
              <a:t>She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led the implementation of various regression models including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XGBoost</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Random Forest Regressor, Support Vector Regression, and Linear Regression. </a:t>
            </a:r>
            <a:r>
              <a:rPr lang="en-US" altLang="en-US" sz="1200" dirty="0">
                <a:solidFill>
                  <a:schemeClr val="tx1"/>
                </a:solidFill>
                <a:latin typeface="Times New Roman" panose="02020603050405020304" pitchFamily="18" charset="0"/>
                <a:cs typeface="Times New Roman" panose="02020603050405020304" pitchFamily="18" charset="0"/>
              </a:rPr>
              <a:t>She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designed and executed hyperparameter tuning strategies using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GridSearchCV</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RandomizedSearchCV</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optimize model performance. </a:t>
            </a:r>
            <a:r>
              <a:rPr lang="en-US" altLang="en-US" sz="1200" dirty="0">
                <a:solidFill>
                  <a:schemeClr val="tx1"/>
                </a:solidFill>
                <a:latin typeface="Times New Roman" panose="02020603050405020304" pitchFamily="18" charset="0"/>
                <a:cs typeface="Times New Roman" panose="02020603050405020304" pitchFamily="18" charset="0"/>
              </a:rPr>
              <a:t>Pranavi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also evaluated models using metrics such as RMSE and R² score and performed cross-validation to ensure generalizability. Additionally, she conducted model comparison and visualized feature importances using tools like permutation importance and coefficient analysis. Her efforts extended to evaluating classification</a:t>
            </a:r>
            <a:r>
              <a:rPr lang="en-US" altLang="en-US" sz="1200" dirty="0">
                <a:solidFill>
                  <a:schemeClr val="tx1"/>
                </a:solidFill>
                <a:latin typeface="Times New Roman" panose="02020603050405020304" pitchFamily="18" charset="0"/>
                <a:cs typeface="Times New Roman" panose="02020603050405020304" pitchFamily="18" charset="0"/>
              </a:rPr>
              <a:t>-</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based metrics such as F1 score, confusion matrix, and ROC-AUC, and she successfully applied the best performing model to unseen test data for final predictions. </a:t>
            </a:r>
          </a:p>
        </p:txBody>
      </p:sp>
    </p:spTree>
    <p:extLst>
      <p:ext uri="{BB962C8B-B14F-4D97-AF65-F5344CB8AC3E}">
        <p14:creationId xmlns:p14="http://schemas.microsoft.com/office/powerpoint/2010/main" val="38505713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C360E-3982-C460-F926-CC1759EFF339}"/>
              </a:ext>
            </a:extLst>
          </p:cNvPr>
          <p:cNvSpPr>
            <a:spLocks noGrp="1"/>
          </p:cNvSpPr>
          <p:nvPr>
            <p:ph type="title"/>
          </p:nvPr>
        </p:nvSpPr>
        <p:spPr>
          <a:xfrm>
            <a:off x="516747" y="567197"/>
            <a:ext cx="8343839" cy="681038"/>
          </a:xfrm>
        </p:spPr>
        <p:txBody>
          <a:bodyPr>
            <a:normAutofit/>
          </a:bodyPr>
          <a:lstStyle/>
          <a:p>
            <a:pPr algn="ctr"/>
            <a:r>
              <a:rPr lang="en-IN" sz="2200" b="0" dirty="0">
                <a:latin typeface="Times New Roman" panose="02020603050405020304" pitchFamily="18" charset="0"/>
                <a:cs typeface="Times New Roman" panose="02020603050405020304" pitchFamily="18" charset="0"/>
              </a:rPr>
              <a:t>IMPACT OF THE PROJECT ON SOCIETY AND ENVIRONMENT </a:t>
            </a:r>
          </a:p>
        </p:txBody>
      </p:sp>
      <p:sp>
        <p:nvSpPr>
          <p:cNvPr id="3" name="Text Placeholder 2">
            <a:extLst>
              <a:ext uri="{FF2B5EF4-FFF2-40B4-BE49-F238E27FC236}">
                <a16:creationId xmlns:a16="http://schemas.microsoft.com/office/drawing/2014/main" id="{2C78A6CB-143D-BB84-B804-42746521D17A}"/>
              </a:ext>
            </a:extLst>
          </p:cNvPr>
          <p:cNvSpPr>
            <a:spLocks noGrp="1"/>
          </p:cNvSpPr>
          <p:nvPr>
            <p:ph type="body" idx="1"/>
          </p:nvPr>
        </p:nvSpPr>
        <p:spPr>
          <a:xfrm>
            <a:off x="402481" y="1248235"/>
            <a:ext cx="8339035" cy="3567376"/>
          </a:xfrm>
        </p:spPr>
        <p:txBody>
          <a:bodyPr>
            <a:noAutofit/>
          </a:bodyPr>
          <a:lstStyle/>
          <a:p>
            <a:pPr>
              <a:buFont typeface="Arial" panose="020B0604020202020204" pitchFamily="34" charset="0"/>
              <a:buChar char="•"/>
            </a:pPr>
            <a:r>
              <a:rPr lang="en-US" sz="1400" b="1" dirty="0">
                <a:solidFill>
                  <a:schemeClr val="tx1"/>
                </a:solidFill>
                <a:latin typeface="Times New Roman" panose="02020603050405020304" pitchFamily="18" charset="0"/>
                <a:cs typeface="Times New Roman" panose="02020603050405020304" pitchFamily="18" charset="0"/>
              </a:rPr>
              <a:t>Improved Financial Decision-Making:</a:t>
            </a:r>
            <a:br>
              <a:rPr lang="en-US" sz="1400" dirty="0">
                <a:solidFill>
                  <a:schemeClr val="tx1"/>
                </a:solidFill>
                <a:latin typeface="Times New Roman" panose="02020603050405020304" pitchFamily="18" charset="0"/>
                <a:cs typeface="Times New Roman" panose="02020603050405020304" pitchFamily="18" charset="0"/>
              </a:rPr>
            </a:br>
            <a:r>
              <a:rPr lang="en-US" sz="1400" dirty="0">
                <a:solidFill>
                  <a:schemeClr val="tx1"/>
                </a:solidFill>
                <a:latin typeface="Times New Roman" panose="02020603050405020304" pitchFamily="18" charset="0"/>
                <a:cs typeface="Times New Roman" panose="02020603050405020304" pitchFamily="18" charset="0"/>
              </a:rPr>
              <a:t>The project aids investors, traders, and financial analysts by providing more accurate XRP return predictions, helping them make informed investment decisions.</a:t>
            </a:r>
          </a:p>
          <a:p>
            <a:pPr>
              <a:buFont typeface="Arial" panose="020B0604020202020204" pitchFamily="34" charset="0"/>
              <a:buChar char="•"/>
            </a:pPr>
            <a:r>
              <a:rPr lang="en-US" sz="1400" b="1" dirty="0">
                <a:solidFill>
                  <a:schemeClr val="tx1"/>
                </a:solidFill>
                <a:latin typeface="Times New Roman" panose="02020603050405020304" pitchFamily="18" charset="0"/>
                <a:cs typeface="Times New Roman" panose="02020603050405020304" pitchFamily="18" charset="0"/>
              </a:rPr>
              <a:t>Promotion of Technological Advancement:</a:t>
            </a:r>
            <a:br>
              <a:rPr lang="en-US" sz="1400" dirty="0">
                <a:solidFill>
                  <a:schemeClr val="tx1"/>
                </a:solidFill>
                <a:latin typeface="Times New Roman" panose="02020603050405020304" pitchFamily="18" charset="0"/>
                <a:cs typeface="Times New Roman" panose="02020603050405020304" pitchFamily="18" charset="0"/>
              </a:rPr>
            </a:br>
            <a:r>
              <a:rPr lang="en-US" sz="1400" dirty="0">
                <a:solidFill>
                  <a:schemeClr val="tx1"/>
                </a:solidFill>
                <a:latin typeface="Times New Roman" panose="02020603050405020304" pitchFamily="18" charset="0"/>
                <a:cs typeface="Times New Roman" panose="02020603050405020304" pitchFamily="18" charset="0"/>
              </a:rPr>
              <a:t>Encourages the use of machine learning in financial forecasting, fostering innovation in the fields of FinTech and data science.</a:t>
            </a:r>
            <a:endParaRPr lang="en-US" sz="1400" b="1"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b="1" dirty="0">
                <a:solidFill>
                  <a:schemeClr val="tx1"/>
                </a:solidFill>
                <a:latin typeface="Times New Roman" panose="02020603050405020304" pitchFamily="18" charset="0"/>
                <a:cs typeface="Times New Roman" panose="02020603050405020304" pitchFamily="18" charset="0"/>
              </a:rPr>
              <a:t>Economic Empowerment:</a:t>
            </a:r>
            <a:br>
              <a:rPr lang="en-US" sz="1400" dirty="0">
                <a:solidFill>
                  <a:schemeClr val="tx1"/>
                </a:solidFill>
                <a:latin typeface="Times New Roman" panose="02020603050405020304" pitchFamily="18" charset="0"/>
                <a:cs typeface="Times New Roman" panose="02020603050405020304" pitchFamily="18" charset="0"/>
              </a:rPr>
            </a:br>
            <a:r>
              <a:rPr lang="en-US" sz="1400" dirty="0">
                <a:solidFill>
                  <a:schemeClr val="tx1"/>
                </a:solidFill>
                <a:latin typeface="Times New Roman" panose="02020603050405020304" pitchFamily="18" charset="0"/>
                <a:cs typeface="Times New Roman" panose="02020603050405020304" pitchFamily="18" charset="0"/>
              </a:rPr>
              <a:t>By reducing financial risk through predictive insights, the project can empower individuals and small businesses participating in the cryptocurrency market.</a:t>
            </a:r>
            <a:endParaRPr lang="en-US" sz="1400" b="1"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b="1" dirty="0">
                <a:solidFill>
                  <a:schemeClr val="tx1"/>
                </a:solidFill>
                <a:latin typeface="Times New Roman" panose="02020603050405020304" pitchFamily="18" charset="0"/>
                <a:cs typeface="Times New Roman" panose="02020603050405020304" pitchFamily="18" charset="0"/>
              </a:rPr>
              <a:t>Environmental Considerations:</a:t>
            </a:r>
            <a:br>
              <a:rPr lang="en-US" sz="1400" dirty="0">
                <a:solidFill>
                  <a:schemeClr val="tx1"/>
                </a:solidFill>
                <a:latin typeface="Times New Roman" panose="02020603050405020304" pitchFamily="18" charset="0"/>
                <a:cs typeface="Times New Roman" panose="02020603050405020304" pitchFamily="18" charset="0"/>
              </a:rPr>
            </a:br>
            <a:r>
              <a:rPr lang="en-US" sz="1400" dirty="0">
                <a:solidFill>
                  <a:schemeClr val="tx1"/>
                </a:solidFill>
                <a:latin typeface="Times New Roman" panose="02020603050405020304" pitchFamily="18" charset="0"/>
                <a:cs typeface="Times New Roman" panose="02020603050405020304" pitchFamily="18" charset="0"/>
              </a:rPr>
              <a:t>As the project is computational and software-based, it has minimal direct environmental impact compared to traditional financial sectors or physical industries.</a:t>
            </a:r>
            <a:endParaRPr lang="en-US" sz="1400" b="1"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b="1" dirty="0">
                <a:solidFill>
                  <a:schemeClr val="tx1"/>
                </a:solidFill>
                <a:latin typeface="Times New Roman" panose="02020603050405020304" pitchFamily="18" charset="0"/>
                <a:cs typeface="Times New Roman" panose="02020603050405020304" pitchFamily="18" charset="0"/>
              </a:rPr>
              <a:t>Awareness of Sustainable Digital Practices:</a:t>
            </a:r>
            <a:br>
              <a:rPr lang="en-US" sz="1400" dirty="0">
                <a:solidFill>
                  <a:schemeClr val="tx1"/>
                </a:solidFill>
                <a:latin typeface="Times New Roman" panose="02020603050405020304" pitchFamily="18" charset="0"/>
                <a:cs typeface="Times New Roman" panose="02020603050405020304" pitchFamily="18" charset="0"/>
              </a:rPr>
            </a:br>
            <a:r>
              <a:rPr lang="en-US" sz="1400" dirty="0">
                <a:solidFill>
                  <a:schemeClr val="tx1"/>
                </a:solidFill>
                <a:latin typeface="Times New Roman" panose="02020603050405020304" pitchFamily="18" charset="0"/>
                <a:cs typeface="Times New Roman" panose="02020603050405020304" pitchFamily="18" charset="0"/>
              </a:rPr>
              <a:t>Promotes responsible and efficient use of computational resources, supporting the broader goal of sustainable technology adoption.</a:t>
            </a:r>
          </a:p>
          <a:p>
            <a:endParaRPr lang="en-IN" sz="1200" dirty="0">
              <a:solidFill>
                <a:schemeClr val="tx1"/>
              </a:solidFill>
              <a:latin typeface="Times New Roman" panose="02020603050405020304" pitchFamily="18" charset="0"/>
              <a:cs typeface="Times New Roman" panose="02020603050405020304" pitchFamily="18" charset="0"/>
            </a:endParaRPr>
          </a:p>
        </p:txBody>
      </p:sp>
      <p:grpSp>
        <p:nvGrpSpPr>
          <p:cNvPr id="4" name="Google Shape;351;p45">
            <a:extLst>
              <a:ext uri="{FF2B5EF4-FFF2-40B4-BE49-F238E27FC236}">
                <a16:creationId xmlns:a16="http://schemas.microsoft.com/office/drawing/2014/main" id="{5334D7A1-7FEE-5886-BDA6-4D0F8540B576}"/>
              </a:ext>
            </a:extLst>
          </p:cNvPr>
          <p:cNvGrpSpPr/>
          <p:nvPr/>
        </p:nvGrpSpPr>
        <p:grpSpPr>
          <a:xfrm>
            <a:off x="2381" y="-46851"/>
            <a:ext cx="1542911" cy="1597588"/>
            <a:chOff x="0" y="-28575"/>
            <a:chExt cx="812700" cy="841500"/>
          </a:xfrm>
        </p:grpSpPr>
        <p:sp>
          <p:nvSpPr>
            <p:cNvPr id="5" name="Google Shape;352;p45">
              <a:extLst>
                <a:ext uri="{FF2B5EF4-FFF2-40B4-BE49-F238E27FC236}">
                  <a16:creationId xmlns:a16="http://schemas.microsoft.com/office/drawing/2014/main" id="{8ACB17C4-51A9-39FE-018D-D5468E1C53B2}"/>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6" name="Google Shape;353;p45">
              <a:extLst>
                <a:ext uri="{FF2B5EF4-FFF2-40B4-BE49-F238E27FC236}">
                  <a16:creationId xmlns:a16="http://schemas.microsoft.com/office/drawing/2014/main" id="{01A5C700-104C-4535-7CCC-E2C86AEB435B}"/>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7" name="Google Shape;355;p45">
            <a:extLst>
              <a:ext uri="{FF2B5EF4-FFF2-40B4-BE49-F238E27FC236}">
                <a16:creationId xmlns:a16="http://schemas.microsoft.com/office/drawing/2014/main" id="{2B8252F7-8F8C-3633-5AAA-E94BCB005345}"/>
              </a:ext>
            </a:extLst>
          </p:cNvPr>
          <p:cNvSpPr txBox="1"/>
          <p:nvPr/>
        </p:nvSpPr>
        <p:spPr>
          <a:xfrm>
            <a:off x="81925" y="34348"/>
            <a:ext cx="350481"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ea typeface="Arial"/>
                <a:cs typeface="Arial"/>
                <a:sym typeface="Staatliches"/>
              </a:rPr>
              <a:t>2</a:t>
            </a:r>
            <a:r>
              <a:rPr lang="en" sz="2300" dirty="0">
                <a:solidFill>
                  <a:srgbClr val="D9D9D9"/>
                </a:solidFill>
                <a:latin typeface="Staatliches"/>
                <a:sym typeface="Staatliches"/>
              </a:rPr>
              <a:t>2</a:t>
            </a:r>
            <a:endParaRPr sz="700" b="0" i="0" u="none" strike="noStrike" cap="none" dirty="0">
              <a:solidFill>
                <a:srgbClr val="000000"/>
              </a:solidFill>
              <a:latin typeface="Arial"/>
              <a:ea typeface="Arial"/>
              <a:cs typeface="Arial"/>
              <a:sym typeface="Arial"/>
            </a:endParaRPr>
          </a:p>
        </p:txBody>
      </p:sp>
      <p:cxnSp>
        <p:nvCxnSpPr>
          <p:cNvPr id="8" name="Google Shape;350;p45">
            <a:extLst>
              <a:ext uri="{FF2B5EF4-FFF2-40B4-BE49-F238E27FC236}">
                <a16:creationId xmlns:a16="http://schemas.microsoft.com/office/drawing/2014/main" id="{C029114B-3E28-9F09-DBED-81C0B1EDF72D}"/>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cxnSp>
        <p:nvCxnSpPr>
          <p:cNvPr id="9" name="Google Shape;349;p45">
            <a:extLst>
              <a:ext uri="{FF2B5EF4-FFF2-40B4-BE49-F238E27FC236}">
                <a16:creationId xmlns:a16="http://schemas.microsoft.com/office/drawing/2014/main" id="{0F9F165D-2844-0090-A45D-B297AF86786A}"/>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spTree>
    <p:extLst>
      <p:ext uri="{BB962C8B-B14F-4D97-AF65-F5344CB8AC3E}">
        <p14:creationId xmlns:p14="http://schemas.microsoft.com/office/powerpoint/2010/main" val="3455059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E27D9-868E-F9AB-EBFD-8D2906D16039}"/>
              </a:ext>
            </a:extLst>
          </p:cNvPr>
          <p:cNvSpPr>
            <a:spLocks noGrp="1"/>
          </p:cNvSpPr>
          <p:nvPr>
            <p:ph type="title"/>
          </p:nvPr>
        </p:nvSpPr>
        <p:spPr>
          <a:xfrm>
            <a:off x="593893" y="552871"/>
            <a:ext cx="8266091" cy="681038"/>
          </a:xfrm>
        </p:spPr>
        <p:txBody>
          <a:bodyPr>
            <a:normAutofit fontScale="90000"/>
          </a:bodyPr>
          <a:lstStyle/>
          <a:p>
            <a:pPr algn="ctr"/>
            <a:r>
              <a:rPr lang="en-IN" sz="2200" b="0" dirty="0">
                <a:latin typeface="Times New Roman" panose="02020603050405020304" pitchFamily="18" charset="0"/>
                <a:cs typeface="Times New Roman" panose="02020603050405020304" pitchFamily="18" charset="0"/>
              </a:rPr>
              <a:t>OUTCOME  –  PUBLICATION / PATENT / CONFERENCE / BOOK CHAPTER</a:t>
            </a:r>
          </a:p>
        </p:txBody>
      </p:sp>
      <p:cxnSp>
        <p:nvCxnSpPr>
          <p:cNvPr id="4" name="Google Shape;349;p45">
            <a:extLst>
              <a:ext uri="{FF2B5EF4-FFF2-40B4-BE49-F238E27FC236}">
                <a16:creationId xmlns:a16="http://schemas.microsoft.com/office/drawing/2014/main" id="{9772D233-AAC9-2CC2-0D6A-B6FBFC81E709}"/>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5" name="Google Shape;350;p45">
            <a:extLst>
              <a:ext uri="{FF2B5EF4-FFF2-40B4-BE49-F238E27FC236}">
                <a16:creationId xmlns:a16="http://schemas.microsoft.com/office/drawing/2014/main" id="{D76D92AF-A40E-817F-D01A-00F498827495}"/>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6" name="Google Shape;351;p45">
            <a:extLst>
              <a:ext uri="{FF2B5EF4-FFF2-40B4-BE49-F238E27FC236}">
                <a16:creationId xmlns:a16="http://schemas.microsoft.com/office/drawing/2014/main" id="{07E203E4-F753-FC4D-4B3A-3A94D7B3C1B7}"/>
              </a:ext>
            </a:extLst>
          </p:cNvPr>
          <p:cNvGrpSpPr/>
          <p:nvPr/>
        </p:nvGrpSpPr>
        <p:grpSpPr>
          <a:xfrm>
            <a:off x="2381" y="-46851"/>
            <a:ext cx="1542911" cy="1597588"/>
            <a:chOff x="0" y="-28575"/>
            <a:chExt cx="812700" cy="841500"/>
          </a:xfrm>
        </p:grpSpPr>
        <p:sp>
          <p:nvSpPr>
            <p:cNvPr id="7" name="Google Shape;352;p45">
              <a:extLst>
                <a:ext uri="{FF2B5EF4-FFF2-40B4-BE49-F238E27FC236}">
                  <a16:creationId xmlns:a16="http://schemas.microsoft.com/office/drawing/2014/main" id="{BE40A909-025A-E9D1-6035-1E9EF176A812}"/>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8" name="Google Shape;353;p45">
              <a:extLst>
                <a:ext uri="{FF2B5EF4-FFF2-40B4-BE49-F238E27FC236}">
                  <a16:creationId xmlns:a16="http://schemas.microsoft.com/office/drawing/2014/main" id="{2C6EAB67-CD24-3883-B584-2488E2D02491}"/>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12" name="Google Shape;355;p45">
            <a:extLst>
              <a:ext uri="{FF2B5EF4-FFF2-40B4-BE49-F238E27FC236}">
                <a16:creationId xmlns:a16="http://schemas.microsoft.com/office/drawing/2014/main" id="{25A5D1A2-71B4-37B2-BC31-596158BA726C}"/>
              </a:ext>
            </a:extLst>
          </p:cNvPr>
          <p:cNvSpPr txBox="1"/>
          <p:nvPr/>
        </p:nvSpPr>
        <p:spPr>
          <a:xfrm>
            <a:off x="81925" y="34348"/>
            <a:ext cx="350481"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ea typeface="Arial"/>
                <a:cs typeface="Arial"/>
                <a:sym typeface="Staatliches"/>
              </a:rPr>
              <a:t>2</a:t>
            </a:r>
            <a:r>
              <a:rPr lang="en" sz="2300" dirty="0">
                <a:solidFill>
                  <a:srgbClr val="D9D9D9"/>
                </a:solidFill>
                <a:latin typeface="Staatliches"/>
                <a:sym typeface="Staatliches"/>
              </a:rPr>
              <a:t>3</a:t>
            </a:r>
            <a:endParaRPr sz="700" b="0" i="0" u="none" strike="noStrike" cap="none" dirty="0">
              <a:solidFill>
                <a:srgbClr val="000000"/>
              </a:solidFill>
              <a:latin typeface="Arial"/>
              <a:ea typeface="Arial"/>
              <a:cs typeface="Arial"/>
              <a:sym typeface="Arial"/>
            </a:endParaRPr>
          </a:p>
        </p:txBody>
      </p:sp>
      <p:sp>
        <p:nvSpPr>
          <p:cNvPr id="3" name="TextBox 2">
            <a:extLst>
              <a:ext uri="{FF2B5EF4-FFF2-40B4-BE49-F238E27FC236}">
                <a16:creationId xmlns:a16="http://schemas.microsoft.com/office/drawing/2014/main" id="{E1267B3F-9CF3-DBD5-AC7B-83C30EF568B0}"/>
              </a:ext>
            </a:extLst>
          </p:cNvPr>
          <p:cNvSpPr txBox="1"/>
          <p:nvPr/>
        </p:nvSpPr>
        <p:spPr>
          <a:xfrm>
            <a:off x="1064365" y="1776882"/>
            <a:ext cx="7325146" cy="1815882"/>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Submitted our research paper to 5th International Conference on Advances and Applications of Artificial Intelligence and Machine Learning (ICAAAIML 2025). </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The conference is an international forum which aims to bring together leading academicians, researchers and research scholars to exchange and share their experiences and hard-earned technological advancements and applications in Artificial Intelligence and Machine Learning. </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It is conducted by Sharda University which is a prestigious and top NIRF ranking university.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66368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FC2A0-42E7-E777-23BE-A29339DEDDDE}"/>
              </a:ext>
            </a:extLst>
          </p:cNvPr>
          <p:cNvSpPr>
            <a:spLocks noGrp="1"/>
          </p:cNvSpPr>
          <p:nvPr>
            <p:ph type="title"/>
          </p:nvPr>
        </p:nvSpPr>
        <p:spPr>
          <a:xfrm>
            <a:off x="593893" y="533820"/>
            <a:ext cx="8329974" cy="681038"/>
          </a:xfrm>
        </p:spPr>
        <p:txBody>
          <a:bodyPr>
            <a:normAutofit/>
          </a:bodyPr>
          <a:lstStyle/>
          <a:p>
            <a:pPr algn="ctr"/>
            <a:r>
              <a:rPr lang="en-IN" sz="2200" b="0" dirty="0">
                <a:latin typeface="Times New Roman" panose="02020603050405020304" pitchFamily="18" charset="0"/>
                <a:cs typeface="Times New Roman" panose="02020603050405020304" pitchFamily="18" charset="0"/>
              </a:rPr>
              <a:t>REFERENCES</a:t>
            </a:r>
          </a:p>
        </p:txBody>
      </p:sp>
      <p:cxnSp>
        <p:nvCxnSpPr>
          <p:cNvPr id="4" name="Google Shape;350;p45">
            <a:extLst>
              <a:ext uri="{FF2B5EF4-FFF2-40B4-BE49-F238E27FC236}">
                <a16:creationId xmlns:a16="http://schemas.microsoft.com/office/drawing/2014/main" id="{1284D0DC-D94D-2C0E-5100-15F555FF9EA8}"/>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cxnSp>
        <p:nvCxnSpPr>
          <p:cNvPr id="5" name="Google Shape;349;p45">
            <a:extLst>
              <a:ext uri="{FF2B5EF4-FFF2-40B4-BE49-F238E27FC236}">
                <a16:creationId xmlns:a16="http://schemas.microsoft.com/office/drawing/2014/main" id="{B8E5A38B-6663-EA8C-EE25-C0D7E3A54239}"/>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grpSp>
        <p:nvGrpSpPr>
          <p:cNvPr id="6" name="Google Shape;351;p45">
            <a:extLst>
              <a:ext uri="{FF2B5EF4-FFF2-40B4-BE49-F238E27FC236}">
                <a16:creationId xmlns:a16="http://schemas.microsoft.com/office/drawing/2014/main" id="{AE3877C1-7F85-250C-C7BF-4A99D02AC35B}"/>
              </a:ext>
            </a:extLst>
          </p:cNvPr>
          <p:cNvGrpSpPr/>
          <p:nvPr/>
        </p:nvGrpSpPr>
        <p:grpSpPr>
          <a:xfrm>
            <a:off x="2381" y="-46851"/>
            <a:ext cx="1542911" cy="1597588"/>
            <a:chOff x="0" y="-28575"/>
            <a:chExt cx="812700" cy="841500"/>
          </a:xfrm>
        </p:grpSpPr>
        <p:sp>
          <p:nvSpPr>
            <p:cNvPr id="7" name="Google Shape;352;p45">
              <a:extLst>
                <a:ext uri="{FF2B5EF4-FFF2-40B4-BE49-F238E27FC236}">
                  <a16:creationId xmlns:a16="http://schemas.microsoft.com/office/drawing/2014/main" id="{3EEB6134-11BC-CAAA-5E71-C7B487C77D4C}"/>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8" name="Google Shape;353;p45">
              <a:extLst>
                <a:ext uri="{FF2B5EF4-FFF2-40B4-BE49-F238E27FC236}">
                  <a16:creationId xmlns:a16="http://schemas.microsoft.com/office/drawing/2014/main" id="{9A8FCB27-89E8-F941-E5F3-0BEE8CD5D78B}"/>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9" name="Google Shape;355;p45">
            <a:extLst>
              <a:ext uri="{FF2B5EF4-FFF2-40B4-BE49-F238E27FC236}">
                <a16:creationId xmlns:a16="http://schemas.microsoft.com/office/drawing/2014/main" id="{6153B161-2A8A-C91A-3873-EA524BE87217}"/>
              </a:ext>
            </a:extLst>
          </p:cNvPr>
          <p:cNvSpPr txBox="1"/>
          <p:nvPr/>
        </p:nvSpPr>
        <p:spPr>
          <a:xfrm>
            <a:off x="81925" y="34348"/>
            <a:ext cx="350481"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ea typeface="Arial"/>
                <a:cs typeface="Arial"/>
                <a:sym typeface="Staatliches"/>
              </a:rPr>
              <a:t>2</a:t>
            </a:r>
            <a:r>
              <a:rPr lang="en" sz="2300" dirty="0">
                <a:solidFill>
                  <a:srgbClr val="D9D9D9"/>
                </a:solidFill>
                <a:latin typeface="Staatliches"/>
                <a:sym typeface="Staatliches"/>
              </a:rPr>
              <a:t>4</a:t>
            </a:r>
            <a:endParaRPr sz="700" b="0" i="0" u="none" strike="noStrike" cap="none" dirty="0">
              <a:solidFill>
                <a:srgbClr val="000000"/>
              </a:solidFill>
              <a:latin typeface="Arial"/>
              <a:ea typeface="Arial"/>
              <a:cs typeface="Arial"/>
              <a:sym typeface="Arial"/>
            </a:endParaRPr>
          </a:p>
        </p:txBody>
      </p:sp>
      <p:sp>
        <p:nvSpPr>
          <p:cNvPr id="12" name="TextBox 11">
            <a:extLst>
              <a:ext uri="{FF2B5EF4-FFF2-40B4-BE49-F238E27FC236}">
                <a16:creationId xmlns:a16="http://schemas.microsoft.com/office/drawing/2014/main" id="{C36C84C0-9CDF-54D3-4417-2F2EE1CBC0D7}"/>
              </a:ext>
            </a:extLst>
          </p:cNvPr>
          <p:cNvSpPr txBox="1"/>
          <p:nvPr/>
        </p:nvSpPr>
        <p:spPr>
          <a:xfrm>
            <a:off x="780502" y="1031734"/>
            <a:ext cx="7956755" cy="3970318"/>
          </a:xfrm>
          <a:prstGeom prst="rect">
            <a:avLst/>
          </a:prstGeom>
          <a:noFill/>
        </p:spPr>
        <p:txBody>
          <a:bodyPr wrap="square" rtlCol="0">
            <a:spAutoFit/>
          </a:bodyPr>
          <a:lstStyle/>
          <a:p>
            <a:pPr marL="228600" indent="-228600">
              <a:buAutoNum type="arabicPeriod"/>
            </a:pPr>
            <a:r>
              <a:rPr lang="en-US" sz="1200" dirty="0">
                <a:latin typeface="Times New Roman" panose="02020603050405020304" pitchFamily="18" charset="0"/>
                <a:cs typeface="Times New Roman" panose="02020603050405020304" pitchFamily="18" charset="0"/>
              </a:rPr>
              <a:t>Huang, J. Z., Huang, W., &amp; Ni, J. (2019). Predicting bitcoin returns using high-dimensional technical indicators. The Journal of Finance and Data Science, 5(3), 140-155. </a:t>
            </a:r>
          </a:p>
          <a:p>
            <a:pPr marL="228600" indent="-228600">
              <a:buAutoNum type="arabicPeriod"/>
            </a:pPr>
            <a:r>
              <a:rPr lang="en-US" sz="1200" dirty="0">
                <a:latin typeface="Times New Roman" panose="02020603050405020304" pitchFamily="18" charset="0"/>
                <a:cs typeface="Times New Roman" panose="02020603050405020304" pitchFamily="18" charset="0"/>
              </a:rPr>
              <a:t>Ahmad, T., &amp; Abbas, M. (2024). AI Based Cryptocurrency Price Prediction: A Comparative Analysis of Traditional &amp; Deep Learning Models with Sentiment Integration (Master's thesis, UIS). </a:t>
            </a:r>
          </a:p>
          <a:p>
            <a:pPr marL="228600" indent="-228600">
              <a:buAutoNum type="arabicPeriod"/>
            </a:pPr>
            <a:r>
              <a:rPr lang="en-US" sz="1200" dirty="0">
                <a:latin typeface="Times New Roman" panose="02020603050405020304" pitchFamily="18" charset="0"/>
                <a:cs typeface="Times New Roman" panose="02020603050405020304" pitchFamily="18" charset="0"/>
              </a:rPr>
              <a:t>Khan, F. U., Khan, F., &amp; Shaikh, P. A. (2023). Forecasting returns volatility of cryptocurrency by applying various deep learning algorithms. Future Business Journal, 9(1), 25. </a:t>
            </a:r>
          </a:p>
          <a:p>
            <a:pPr marL="228600" indent="-228600">
              <a:buAutoNum type="arabicPeriod"/>
            </a:pPr>
            <a:r>
              <a:rPr lang="en-IN" sz="1200" dirty="0">
                <a:latin typeface="Times New Roman" panose="02020603050405020304" pitchFamily="18" charset="0"/>
                <a:cs typeface="Times New Roman" panose="02020603050405020304" pitchFamily="18" charset="0"/>
              </a:rPr>
              <a:t>Hafid, A., Ebrahim, M., </a:t>
            </a:r>
            <a:r>
              <a:rPr lang="en-IN" sz="1200" dirty="0" err="1">
                <a:latin typeface="Times New Roman" panose="02020603050405020304" pitchFamily="18" charset="0"/>
                <a:cs typeface="Times New Roman" panose="02020603050405020304" pitchFamily="18" charset="0"/>
              </a:rPr>
              <a:t>Rahouti</a:t>
            </a:r>
            <a:r>
              <a:rPr lang="en-IN" sz="1200" dirty="0">
                <a:latin typeface="Times New Roman" panose="02020603050405020304" pitchFamily="18" charset="0"/>
                <a:cs typeface="Times New Roman" panose="02020603050405020304" pitchFamily="18" charset="0"/>
              </a:rPr>
              <a:t>, M., &amp; Oliveira, D. (2024, November). Cryptocurrency Price Forecasting Using </a:t>
            </a:r>
            <a:r>
              <a:rPr lang="en-IN" sz="1200" dirty="0" err="1">
                <a:latin typeface="Times New Roman" panose="02020603050405020304" pitchFamily="18" charset="0"/>
                <a:cs typeface="Times New Roman" panose="02020603050405020304" pitchFamily="18" charset="0"/>
              </a:rPr>
              <a:t>XGBoost</a:t>
            </a:r>
            <a:r>
              <a:rPr lang="en-IN" sz="1200" dirty="0">
                <a:latin typeface="Times New Roman" panose="02020603050405020304" pitchFamily="18" charset="0"/>
                <a:cs typeface="Times New Roman" panose="02020603050405020304" pitchFamily="18" charset="0"/>
              </a:rPr>
              <a:t> Regressor and Technical Indicators. In 2024 IEEE International Performance, Computing, and Communications Conference (IPCCC) (pp. 1-6). IEEE</a:t>
            </a:r>
            <a:endParaRPr lang="en-US" sz="1200" dirty="0">
              <a:latin typeface="Times New Roman" panose="02020603050405020304" pitchFamily="18" charset="0"/>
              <a:cs typeface="Times New Roman" panose="02020603050405020304" pitchFamily="18" charset="0"/>
            </a:endParaRPr>
          </a:p>
          <a:p>
            <a:pPr marL="228600" indent="-228600">
              <a:buAutoNum type="arabicPeriod"/>
            </a:pPr>
            <a:r>
              <a:rPr lang="en-US" sz="1200" dirty="0">
                <a:latin typeface="Times New Roman" panose="02020603050405020304" pitchFamily="18" charset="0"/>
                <a:cs typeface="Times New Roman" panose="02020603050405020304" pitchFamily="18" charset="0"/>
              </a:rPr>
              <a:t>Omole, O., &amp; Enke, D. (2024). Deep learning for Bitcoin price direction prediction: models and trading strategies empirically compared. Financial Innovation, 10(1), 117.</a:t>
            </a:r>
          </a:p>
          <a:p>
            <a:pPr marL="228600" indent="-228600">
              <a:buAutoNum type="arabicPeriod"/>
            </a:pPr>
            <a:r>
              <a:rPr lang="en-US" sz="1200" dirty="0" err="1">
                <a:latin typeface="Times New Roman" panose="02020603050405020304" pitchFamily="18" charset="0"/>
                <a:cs typeface="Times New Roman" panose="02020603050405020304" pitchFamily="18" charset="0"/>
              </a:rPr>
              <a:t>Mahapatro</a:t>
            </a:r>
            <a:r>
              <a:rPr lang="en-US" sz="1200" dirty="0">
                <a:latin typeface="Times New Roman" panose="02020603050405020304" pitchFamily="18" charset="0"/>
                <a:cs typeface="Times New Roman" panose="02020603050405020304" pitchFamily="18" charset="0"/>
              </a:rPr>
              <a:t>, S., Sahu, P. K., &amp; Subudhi, A. (2024). Navigating XRP Volatility: A Deep Learning Perspective on Technical Indicators. International Journal of Advanced Computer Science &amp; Applications, 15(6). </a:t>
            </a:r>
          </a:p>
          <a:p>
            <a:pPr marL="228600" indent="-228600">
              <a:buAutoNum type="arabicPeriod"/>
            </a:pPr>
            <a:r>
              <a:rPr lang="en-US" sz="1200" dirty="0">
                <a:latin typeface="Times New Roman" panose="02020603050405020304" pitchFamily="18" charset="0"/>
                <a:cs typeface="Times New Roman" panose="02020603050405020304" pitchFamily="18" charset="0"/>
              </a:rPr>
              <a:t>Li, X., Liu, Y., Liu, Z., &amp; Zhu, S. (2024). Cryptocurrency return prediction: A machine learning analysis. Available at SSRN 4703167. </a:t>
            </a:r>
          </a:p>
          <a:p>
            <a:pPr marL="228600" indent="-228600">
              <a:buAutoNum type="arabicPeriod"/>
            </a:pPr>
            <a:r>
              <a:rPr lang="en-US" sz="1200" dirty="0">
                <a:latin typeface="Times New Roman" panose="02020603050405020304" pitchFamily="18" charset="0"/>
                <a:cs typeface="Times New Roman" panose="02020603050405020304" pitchFamily="18" charset="0"/>
              </a:rPr>
              <a:t>Falcon, A., &amp; Lyu, T. (2021). Daily cryptocurrency returns forecasting and trading via machine Learning. Journal of Student Research, 10(4).</a:t>
            </a:r>
          </a:p>
          <a:p>
            <a:pPr marL="228600" indent="-228600">
              <a:buAutoNum type="arabicPeriod"/>
            </a:pPr>
            <a:r>
              <a:rPr lang="en-US" sz="1200" dirty="0">
                <a:latin typeface="Times New Roman" panose="02020603050405020304" pitchFamily="18" charset="0"/>
                <a:cs typeface="Times New Roman" panose="02020603050405020304" pitchFamily="18" charset="0"/>
              </a:rPr>
              <a:t>Wu, J., Zhang, X., Huang, F., Zhou, H., &amp; Chandra, R. (2024). Review of deep learning models for crypto price prediction: implementation and evaluation. </a:t>
            </a:r>
            <a:r>
              <a:rPr lang="en-US" sz="1200" dirty="0" err="1">
                <a:latin typeface="Times New Roman" panose="02020603050405020304" pitchFamily="18" charset="0"/>
                <a:cs typeface="Times New Roman" panose="02020603050405020304" pitchFamily="18" charset="0"/>
              </a:rPr>
              <a:t>arXiv</a:t>
            </a:r>
            <a:r>
              <a:rPr lang="en-US" sz="1200" dirty="0">
                <a:latin typeface="Times New Roman" panose="02020603050405020304" pitchFamily="18" charset="0"/>
                <a:cs typeface="Times New Roman" panose="02020603050405020304" pitchFamily="18" charset="0"/>
              </a:rPr>
              <a:t> preprint arXiv:2405.11431.</a:t>
            </a:r>
          </a:p>
          <a:p>
            <a:pPr marL="228600" indent="-228600">
              <a:buAutoNum type="arabicPeriod"/>
            </a:pPr>
            <a:r>
              <a:rPr lang="en-US" sz="1200" dirty="0">
                <a:latin typeface="Times New Roman" panose="02020603050405020304" pitchFamily="18" charset="0"/>
                <a:cs typeface="Times New Roman" panose="02020603050405020304" pitchFamily="18" charset="0"/>
              </a:rPr>
              <a:t>Sun, G. (2024). Cryptocurrency price prediction based on </a:t>
            </a:r>
            <a:r>
              <a:rPr lang="en-US" sz="1200" dirty="0" err="1">
                <a:latin typeface="Times New Roman" panose="02020603050405020304" pitchFamily="18" charset="0"/>
                <a:cs typeface="Times New Roman" panose="02020603050405020304" pitchFamily="18" charset="0"/>
              </a:rPr>
              <a:t>Xgboost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LightGBM</a:t>
            </a:r>
            <a:r>
              <a:rPr lang="en-US" sz="1200" dirty="0">
                <a:latin typeface="Times New Roman" panose="02020603050405020304" pitchFamily="18" charset="0"/>
                <a:cs typeface="Times New Roman" panose="02020603050405020304" pitchFamily="18" charset="0"/>
              </a:rPr>
              <a:t> and BNN. Applied and Computational Engineering, 49, 273-279.</a:t>
            </a:r>
          </a:p>
        </p:txBody>
      </p:sp>
    </p:spTree>
    <p:extLst>
      <p:ext uri="{BB962C8B-B14F-4D97-AF65-F5344CB8AC3E}">
        <p14:creationId xmlns:p14="http://schemas.microsoft.com/office/powerpoint/2010/main" val="40672247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grpSp>
        <p:nvGrpSpPr>
          <p:cNvPr id="4" name="Google Shape;351;p45">
            <a:extLst>
              <a:ext uri="{FF2B5EF4-FFF2-40B4-BE49-F238E27FC236}">
                <a16:creationId xmlns:a16="http://schemas.microsoft.com/office/drawing/2014/main" id="{6D9D6000-C4FE-7CAE-9A32-65EE6295205A}"/>
              </a:ext>
            </a:extLst>
          </p:cNvPr>
          <p:cNvGrpSpPr/>
          <p:nvPr/>
        </p:nvGrpSpPr>
        <p:grpSpPr>
          <a:xfrm>
            <a:off x="2381" y="-46851"/>
            <a:ext cx="1542911" cy="1597588"/>
            <a:chOff x="0" y="-28575"/>
            <a:chExt cx="812700" cy="841500"/>
          </a:xfrm>
        </p:grpSpPr>
        <p:sp>
          <p:nvSpPr>
            <p:cNvPr id="5" name="Google Shape;352;p45">
              <a:extLst>
                <a:ext uri="{FF2B5EF4-FFF2-40B4-BE49-F238E27FC236}">
                  <a16:creationId xmlns:a16="http://schemas.microsoft.com/office/drawing/2014/main" id="{0D474378-D636-82BB-765E-6F0653F73812}"/>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6" name="Google Shape;353;p45">
              <a:extLst>
                <a:ext uri="{FF2B5EF4-FFF2-40B4-BE49-F238E27FC236}">
                  <a16:creationId xmlns:a16="http://schemas.microsoft.com/office/drawing/2014/main" id="{3C6B9DB2-B05A-EAC5-AC3C-DBD37CBEA2D5}"/>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cxnSp>
        <p:nvCxnSpPr>
          <p:cNvPr id="7" name="Google Shape;350;p45">
            <a:extLst>
              <a:ext uri="{FF2B5EF4-FFF2-40B4-BE49-F238E27FC236}">
                <a16:creationId xmlns:a16="http://schemas.microsoft.com/office/drawing/2014/main" id="{15F49EAE-0172-A5F4-6D8A-3477989ECC00}"/>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cxnSp>
        <p:nvCxnSpPr>
          <p:cNvPr id="8" name="Google Shape;349;p45">
            <a:extLst>
              <a:ext uri="{FF2B5EF4-FFF2-40B4-BE49-F238E27FC236}">
                <a16:creationId xmlns:a16="http://schemas.microsoft.com/office/drawing/2014/main" id="{4A3DD4B2-8E2E-F83B-C2EE-C88E59825274}"/>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sp>
        <p:nvSpPr>
          <p:cNvPr id="9" name="Google Shape;355;p45">
            <a:extLst>
              <a:ext uri="{FF2B5EF4-FFF2-40B4-BE49-F238E27FC236}">
                <a16:creationId xmlns:a16="http://schemas.microsoft.com/office/drawing/2014/main" id="{8C6D6046-E85A-691C-68E7-E407DCEE03AE}"/>
              </a:ext>
            </a:extLst>
          </p:cNvPr>
          <p:cNvSpPr txBox="1"/>
          <p:nvPr/>
        </p:nvSpPr>
        <p:spPr>
          <a:xfrm>
            <a:off x="81925" y="34348"/>
            <a:ext cx="350481"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ea typeface="Arial"/>
                <a:cs typeface="Arial"/>
                <a:sym typeface="Staatliches"/>
              </a:rPr>
              <a:t>2</a:t>
            </a:r>
            <a:r>
              <a:rPr lang="en" sz="2300" dirty="0">
                <a:solidFill>
                  <a:srgbClr val="D9D9D9"/>
                </a:solidFill>
                <a:latin typeface="Staatliches"/>
                <a:sym typeface="Staatliches"/>
              </a:rPr>
              <a:t>5</a:t>
            </a:r>
            <a:endParaRPr sz="700" b="0" i="0" u="none" strike="noStrike" cap="none" dirty="0">
              <a:solidFill>
                <a:srgbClr val="000000"/>
              </a:solidFill>
              <a:latin typeface="Arial"/>
              <a:ea typeface="Arial"/>
              <a:cs typeface="Arial"/>
              <a:sym typeface="Arial"/>
            </a:endParaRPr>
          </a:p>
        </p:txBody>
      </p:sp>
      <p:sp>
        <p:nvSpPr>
          <p:cNvPr id="11" name="TextBox 10">
            <a:extLst>
              <a:ext uri="{FF2B5EF4-FFF2-40B4-BE49-F238E27FC236}">
                <a16:creationId xmlns:a16="http://schemas.microsoft.com/office/drawing/2014/main" id="{37CCBDBF-2C0D-31BA-C9C9-B9BB1B2F41E0}"/>
              </a:ext>
            </a:extLst>
          </p:cNvPr>
          <p:cNvSpPr txBox="1"/>
          <p:nvPr/>
        </p:nvSpPr>
        <p:spPr>
          <a:xfrm>
            <a:off x="509551" y="494474"/>
            <a:ext cx="8629665" cy="430887"/>
          </a:xfrm>
          <a:prstGeom prst="rect">
            <a:avLst/>
          </a:prstGeom>
          <a:noFill/>
        </p:spPr>
        <p:txBody>
          <a:bodyPr wrap="square">
            <a:spAutoFit/>
          </a:bodyPr>
          <a:lstStyle/>
          <a:p>
            <a:pPr algn="ctr"/>
            <a:r>
              <a:rPr lang="en-IN" sz="2200" b="0" dirty="0">
                <a:latin typeface="Times New Roman" panose="02020603050405020304" pitchFamily="18" charset="0"/>
                <a:cs typeface="Times New Roman" panose="02020603050405020304" pitchFamily="18" charset="0"/>
              </a:rPr>
              <a:t>REFERENCES</a:t>
            </a:r>
            <a:endParaRPr lang="en-IN" sz="2200" dirty="0"/>
          </a:p>
        </p:txBody>
      </p:sp>
      <p:sp>
        <p:nvSpPr>
          <p:cNvPr id="13" name="TextBox 12">
            <a:extLst>
              <a:ext uri="{FF2B5EF4-FFF2-40B4-BE49-F238E27FC236}">
                <a16:creationId xmlns:a16="http://schemas.microsoft.com/office/drawing/2014/main" id="{4DCCB97F-D260-5F1A-255C-C7D12FD7837B}"/>
              </a:ext>
            </a:extLst>
          </p:cNvPr>
          <p:cNvSpPr txBox="1"/>
          <p:nvPr/>
        </p:nvSpPr>
        <p:spPr>
          <a:xfrm>
            <a:off x="805447" y="1009089"/>
            <a:ext cx="8037871" cy="4154984"/>
          </a:xfrm>
          <a:prstGeom prst="rect">
            <a:avLst/>
          </a:prstGeom>
          <a:noFill/>
        </p:spPr>
        <p:txBody>
          <a:bodyPr wrap="square" rtlCol="0">
            <a:spAutoFit/>
          </a:bodyPr>
          <a:lstStyle/>
          <a:p>
            <a:pPr marL="228600" indent="-228600">
              <a:buFont typeface="+mj-lt"/>
              <a:buAutoNum type="arabicPeriod" startAt="11"/>
            </a:pPr>
            <a:r>
              <a:rPr lang="en-US" sz="1200" dirty="0">
                <a:latin typeface="Times New Roman" panose="02020603050405020304" pitchFamily="18" charset="0"/>
                <a:cs typeface="Times New Roman" panose="02020603050405020304" pitchFamily="18" charset="0"/>
              </a:rPr>
              <a:t>Yuan, Z. (2023). Gold and Bitcoin Price Prediction based on KNN, </a:t>
            </a:r>
            <a:r>
              <a:rPr lang="en-US" sz="1200" dirty="0" err="1">
                <a:latin typeface="Times New Roman" panose="02020603050405020304" pitchFamily="18" charset="0"/>
                <a:cs typeface="Times New Roman" panose="02020603050405020304" pitchFamily="18" charset="0"/>
              </a:rPr>
              <a:t>XGBoost</a:t>
            </a:r>
            <a:r>
              <a:rPr lang="en-US" sz="1200" dirty="0">
                <a:latin typeface="Times New Roman" panose="02020603050405020304" pitchFamily="18" charset="0"/>
                <a:cs typeface="Times New Roman" panose="02020603050405020304" pitchFamily="18" charset="0"/>
              </a:rPr>
              <a:t> and </a:t>
            </a:r>
            <a:r>
              <a:rPr lang="en-US" sz="1200" dirty="0" err="1">
                <a:latin typeface="Times New Roman" panose="02020603050405020304" pitchFamily="18" charset="0"/>
                <a:cs typeface="Times New Roman" panose="02020603050405020304" pitchFamily="18" charset="0"/>
              </a:rPr>
              <a:t>LightGBM</a:t>
            </a:r>
            <a:r>
              <a:rPr lang="en-US" sz="1200" dirty="0">
                <a:latin typeface="Times New Roman" panose="02020603050405020304" pitchFamily="18" charset="0"/>
                <a:cs typeface="Times New Roman" panose="02020603050405020304" pitchFamily="18" charset="0"/>
              </a:rPr>
              <a:t> Model. Highlights in Science, Engineering and Technology, 39, 720-725.</a:t>
            </a:r>
            <a:endParaRPr lang="en-IN" sz="1200" dirty="0">
              <a:latin typeface="Times New Roman" panose="02020603050405020304" pitchFamily="18" charset="0"/>
              <a:cs typeface="Times New Roman" panose="02020603050405020304" pitchFamily="18" charset="0"/>
            </a:endParaRPr>
          </a:p>
          <a:p>
            <a:pPr marL="228600" indent="-228600">
              <a:buFont typeface="+mj-lt"/>
              <a:buAutoNum type="arabicPeriod" startAt="12"/>
            </a:pPr>
            <a:r>
              <a:rPr lang="en-IN" sz="1200" dirty="0">
                <a:latin typeface="Times New Roman" panose="02020603050405020304" pitchFamily="18" charset="0"/>
                <a:cs typeface="Times New Roman" panose="02020603050405020304" pitchFamily="18" charset="0"/>
              </a:rPr>
              <a:t>Akila, V., Nitin, M. V. S., Prasanth, I., Reddy, S., &amp; Kumar, A. (2023). A Cryptocurrency Price Prediction Model using Deep Learning. In E3S Web of Conferences (Vol. 391, p. 01112). EDP Sciences.</a:t>
            </a:r>
            <a:r>
              <a:rPr lang="en-US" sz="1200" dirty="0">
                <a:latin typeface="Times New Roman" panose="02020603050405020304" pitchFamily="18" charset="0"/>
                <a:cs typeface="Times New Roman" panose="02020603050405020304" pitchFamily="18" charset="0"/>
              </a:rPr>
              <a:t> </a:t>
            </a:r>
          </a:p>
          <a:p>
            <a:pPr marL="228600" indent="-228600">
              <a:buFont typeface="+mj-lt"/>
              <a:buAutoNum type="arabicPeriod" startAt="12"/>
            </a:pPr>
            <a:r>
              <a:rPr lang="en-IN" sz="1200" dirty="0">
                <a:latin typeface="Times New Roman" panose="02020603050405020304" pitchFamily="18" charset="0"/>
                <a:cs typeface="Times New Roman" panose="02020603050405020304" pitchFamily="18" charset="0"/>
              </a:rPr>
              <a:t>Gurgul, V., Lessmann, S., &amp; </a:t>
            </a:r>
            <a:r>
              <a:rPr lang="en-IN" sz="1200" dirty="0" err="1">
                <a:latin typeface="Times New Roman" panose="02020603050405020304" pitchFamily="18" charset="0"/>
                <a:cs typeface="Times New Roman" panose="02020603050405020304" pitchFamily="18" charset="0"/>
              </a:rPr>
              <a:t>Härdle</a:t>
            </a:r>
            <a:r>
              <a:rPr lang="en-IN" sz="1200" dirty="0">
                <a:latin typeface="Times New Roman" panose="02020603050405020304" pitchFamily="18" charset="0"/>
                <a:cs typeface="Times New Roman" panose="02020603050405020304" pitchFamily="18" charset="0"/>
              </a:rPr>
              <a:t>, W. K. (2023). Forecasting Cryptocurrency Prices Using Deep Learning: Integrating Financial, Blockchain, and Text Data. </a:t>
            </a:r>
            <a:r>
              <a:rPr lang="en-IN" sz="1200" dirty="0" err="1">
                <a:latin typeface="Times New Roman" panose="02020603050405020304" pitchFamily="18" charset="0"/>
                <a:cs typeface="Times New Roman" panose="02020603050405020304" pitchFamily="18" charset="0"/>
              </a:rPr>
              <a:t>arXiv</a:t>
            </a:r>
            <a:r>
              <a:rPr lang="en-IN" sz="1200" dirty="0">
                <a:latin typeface="Times New Roman" panose="02020603050405020304" pitchFamily="18" charset="0"/>
                <a:cs typeface="Times New Roman" panose="02020603050405020304" pitchFamily="18" charset="0"/>
              </a:rPr>
              <a:t> preprint arXiv:2311.14759.</a:t>
            </a:r>
            <a:endParaRPr lang="en-US" sz="1200" dirty="0">
              <a:latin typeface="Times New Roman" panose="02020603050405020304" pitchFamily="18" charset="0"/>
              <a:cs typeface="Times New Roman" panose="02020603050405020304" pitchFamily="18" charset="0"/>
            </a:endParaRPr>
          </a:p>
          <a:p>
            <a:pPr marL="228600" indent="-228600">
              <a:buFont typeface="+mj-lt"/>
              <a:buAutoNum type="arabicPeriod" startAt="12"/>
            </a:pPr>
            <a:r>
              <a:rPr lang="en-US" sz="1200" dirty="0">
                <a:latin typeface="Times New Roman" panose="02020603050405020304" pitchFamily="18" charset="0"/>
                <a:cs typeface="Times New Roman" panose="02020603050405020304" pitchFamily="18" charset="0"/>
              </a:rPr>
              <a:t>HEXSPOOR, F. DEEP LEARNING TO PREDICT CHANGE IN XRP CRYPTOCURRENCY PRICE USING TWITTER AND HISTORIC DATA (Doctoral dissertation, </a:t>
            </a:r>
            <a:r>
              <a:rPr lang="en-US" sz="1200" dirty="0" err="1">
                <a:latin typeface="Times New Roman" panose="02020603050405020304" pitchFamily="18" charset="0"/>
                <a:cs typeface="Times New Roman" panose="02020603050405020304" pitchFamily="18" charset="0"/>
              </a:rPr>
              <a:t>tilburg</a:t>
            </a:r>
            <a:r>
              <a:rPr lang="en-US" sz="1200" dirty="0">
                <a:latin typeface="Times New Roman" panose="02020603050405020304" pitchFamily="18" charset="0"/>
                <a:cs typeface="Times New Roman" panose="02020603050405020304" pitchFamily="18" charset="0"/>
              </a:rPr>
              <a:t> university)</a:t>
            </a:r>
          </a:p>
          <a:p>
            <a:pPr marL="228600" indent="-228600">
              <a:buFont typeface="+mj-lt"/>
              <a:buAutoNum type="arabicPeriod" startAt="12"/>
            </a:pPr>
            <a:r>
              <a:rPr lang="en-US" sz="1200" dirty="0">
                <a:latin typeface="Times New Roman" panose="02020603050405020304" pitchFamily="18" charset="0"/>
                <a:cs typeface="Times New Roman" panose="02020603050405020304" pitchFamily="18" charset="0"/>
              </a:rPr>
              <a:t>Koki, C., Leonardos, S., &amp; </a:t>
            </a:r>
            <a:r>
              <a:rPr lang="en-US" sz="1200" dirty="0" err="1">
                <a:latin typeface="Times New Roman" panose="02020603050405020304" pitchFamily="18" charset="0"/>
                <a:cs typeface="Times New Roman" panose="02020603050405020304" pitchFamily="18" charset="0"/>
              </a:rPr>
              <a:t>Piliouras</a:t>
            </a:r>
            <a:r>
              <a:rPr lang="en-US" sz="1200" dirty="0">
                <a:latin typeface="Times New Roman" panose="02020603050405020304" pitchFamily="18" charset="0"/>
                <a:cs typeface="Times New Roman" panose="02020603050405020304" pitchFamily="18" charset="0"/>
              </a:rPr>
              <a:t>, G. (2022). Exploring the predictability of cryptocurrencies via Bayesian hidden Markov models. Research in International Business and Finance, 59, 101554.</a:t>
            </a:r>
          </a:p>
          <a:p>
            <a:pPr marL="228600" indent="-228600">
              <a:buFont typeface="+mj-lt"/>
              <a:buAutoNum type="arabicPeriod" startAt="12"/>
            </a:pPr>
            <a:r>
              <a:rPr lang="en-IN" sz="1200" dirty="0">
                <a:latin typeface="Times New Roman" panose="02020603050405020304" pitchFamily="18" charset="0"/>
                <a:cs typeface="Times New Roman" panose="02020603050405020304" pitchFamily="18" charset="0"/>
              </a:rPr>
              <a:t>Wardak, A. B., &amp; Rasheed, J. (2022). Bitcoin cryptocurrency price prediction using long short-term memory recurrent neural network. </a:t>
            </a:r>
            <a:r>
              <a:rPr lang="en-IN" sz="1200" dirty="0" err="1">
                <a:latin typeface="Times New Roman" panose="02020603050405020304" pitchFamily="18" charset="0"/>
                <a:cs typeface="Times New Roman" panose="02020603050405020304" pitchFamily="18" charset="0"/>
              </a:rPr>
              <a:t>Avrupa</a:t>
            </a:r>
            <a:r>
              <a:rPr lang="en-IN" sz="1200" dirty="0">
                <a:latin typeface="Times New Roman" panose="02020603050405020304" pitchFamily="18" charset="0"/>
                <a:cs typeface="Times New Roman" panose="02020603050405020304" pitchFamily="18" charset="0"/>
              </a:rPr>
              <a:t> </a:t>
            </a:r>
            <a:r>
              <a:rPr lang="en-IN" sz="1200" dirty="0" err="1">
                <a:latin typeface="Times New Roman" panose="02020603050405020304" pitchFamily="18" charset="0"/>
                <a:cs typeface="Times New Roman" panose="02020603050405020304" pitchFamily="18" charset="0"/>
              </a:rPr>
              <a:t>Bilim</a:t>
            </a:r>
            <a:r>
              <a:rPr lang="en-IN" sz="1200" dirty="0">
                <a:latin typeface="Times New Roman" panose="02020603050405020304" pitchFamily="18" charset="0"/>
                <a:cs typeface="Times New Roman" panose="02020603050405020304" pitchFamily="18" charset="0"/>
              </a:rPr>
              <a:t> </a:t>
            </a:r>
            <a:r>
              <a:rPr lang="en-IN" sz="1200" dirty="0" err="1">
                <a:latin typeface="Times New Roman" panose="02020603050405020304" pitchFamily="18" charset="0"/>
                <a:cs typeface="Times New Roman" panose="02020603050405020304" pitchFamily="18" charset="0"/>
              </a:rPr>
              <a:t>ve</a:t>
            </a:r>
            <a:r>
              <a:rPr lang="en-IN" sz="1200" dirty="0">
                <a:latin typeface="Times New Roman" panose="02020603050405020304" pitchFamily="18" charset="0"/>
                <a:cs typeface="Times New Roman" panose="02020603050405020304" pitchFamily="18" charset="0"/>
              </a:rPr>
              <a:t> </a:t>
            </a:r>
            <a:r>
              <a:rPr lang="en-IN" sz="1200" dirty="0" err="1">
                <a:latin typeface="Times New Roman" panose="02020603050405020304" pitchFamily="18" charset="0"/>
                <a:cs typeface="Times New Roman" panose="02020603050405020304" pitchFamily="18" charset="0"/>
              </a:rPr>
              <a:t>Teknoloji</a:t>
            </a:r>
            <a:r>
              <a:rPr lang="en-IN" sz="1200" dirty="0">
                <a:latin typeface="Times New Roman" panose="02020603050405020304" pitchFamily="18" charset="0"/>
                <a:cs typeface="Times New Roman" panose="02020603050405020304" pitchFamily="18" charset="0"/>
              </a:rPr>
              <a:t> </a:t>
            </a:r>
            <a:r>
              <a:rPr lang="en-IN" sz="1200" dirty="0" err="1">
                <a:latin typeface="Times New Roman" panose="02020603050405020304" pitchFamily="18" charset="0"/>
                <a:cs typeface="Times New Roman" panose="02020603050405020304" pitchFamily="18" charset="0"/>
              </a:rPr>
              <a:t>Dergisi</a:t>
            </a:r>
            <a:r>
              <a:rPr lang="en-IN" sz="1200" dirty="0">
                <a:latin typeface="Times New Roman" panose="02020603050405020304" pitchFamily="18" charset="0"/>
                <a:cs typeface="Times New Roman" panose="02020603050405020304" pitchFamily="18" charset="0"/>
              </a:rPr>
              <a:t>, (38), 47-53. </a:t>
            </a:r>
            <a:endParaRPr lang="en-US" sz="1200" dirty="0">
              <a:latin typeface="Times New Roman" panose="02020603050405020304" pitchFamily="18" charset="0"/>
              <a:cs typeface="Times New Roman" panose="02020603050405020304" pitchFamily="18" charset="0"/>
            </a:endParaRPr>
          </a:p>
          <a:p>
            <a:pPr marL="228600" indent="-228600">
              <a:buFont typeface="+mj-lt"/>
              <a:buAutoNum type="arabicPeriod" startAt="12"/>
            </a:pPr>
            <a:r>
              <a:rPr lang="en-US" sz="1200" dirty="0">
                <a:latin typeface="Times New Roman" panose="02020603050405020304" pitchFamily="18" charset="0"/>
                <a:cs typeface="Times New Roman" panose="02020603050405020304" pitchFamily="18" charset="0"/>
              </a:rPr>
              <a:t>Chakraborty, A., </a:t>
            </a:r>
            <a:r>
              <a:rPr lang="en-US" sz="1200" dirty="0" err="1">
                <a:latin typeface="Times New Roman" panose="02020603050405020304" pitchFamily="18" charset="0"/>
                <a:cs typeface="Times New Roman" panose="02020603050405020304" pitchFamily="18" charset="0"/>
              </a:rPr>
              <a:t>Hatsuda</a:t>
            </a:r>
            <a:r>
              <a:rPr lang="en-US" sz="1200" dirty="0">
                <a:latin typeface="Times New Roman" panose="02020603050405020304" pitchFamily="18" charset="0"/>
                <a:cs typeface="Times New Roman" panose="02020603050405020304" pitchFamily="18" charset="0"/>
              </a:rPr>
              <a:t>, T., &amp; Ikeda, Y. (2023). Projecting XRP price burst by correlation tensor spectra of transaction networks. Scientific Reports, 13(1), 4718.</a:t>
            </a:r>
          </a:p>
          <a:p>
            <a:pPr marL="228600" indent="-228600">
              <a:buFont typeface="+mj-lt"/>
              <a:buAutoNum type="arabicPeriod" startAt="12"/>
            </a:pPr>
            <a:r>
              <a:rPr lang="en-US" sz="1200" dirty="0">
                <a:latin typeface="Times New Roman" panose="02020603050405020304" pitchFamily="18" charset="0"/>
                <a:cs typeface="Times New Roman" panose="02020603050405020304" pitchFamily="18" charset="0"/>
              </a:rPr>
              <a:t>Ammer, M. A., &amp; </a:t>
            </a:r>
            <a:r>
              <a:rPr lang="en-US" sz="1200" dirty="0" err="1">
                <a:latin typeface="Times New Roman" panose="02020603050405020304" pitchFamily="18" charset="0"/>
                <a:cs typeface="Times New Roman" panose="02020603050405020304" pitchFamily="18" charset="0"/>
              </a:rPr>
              <a:t>Aldhyani</a:t>
            </a:r>
            <a:r>
              <a:rPr lang="en-US" sz="1200" dirty="0">
                <a:latin typeface="Times New Roman" panose="02020603050405020304" pitchFamily="18" charset="0"/>
                <a:cs typeface="Times New Roman" panose="02020603050405020304" pitchFamily="18" charset="0"/>
              </a:rPr>
              <a:t>, T. H. (2022). Deep learning algorithm to predict cryptocurrency fluctuation prices: Increasing investment awareness. Electronics, 11(15), 2349.</a:t>
            </a:r>
          </a:p>
          <a:p>
            <a:pPr marL="228600" indent="-228600">
              <a:buFont typeface="+mj-lt"/>
              <a:buAutoNum type="arabicPeriod" startAt="12"/>
            </a:pPr>
            <a:r>
              <a:rPr lang="en-US" sz="1200" dirty="0">
                <a:latin typeface="Times New Roman" panose="02020603050405020304" pitchFamily="18" charset="0"/>
                <a:cs typeface="Times New Roman" panose="02020603050405020304" pitchFamily="18" charset="0"/>
              </a:rPr>
              <a:t>Singh, P. K., Pandey, A. K., &amp; Bose, S. C. (2023). A new grey system approach to forecast closing price of Bitcoin, Bionic, Cardano, Dogecoin, Ethereum, XRP Cryptocurrencies. Quality &amp; Quantity, 57(3), 2429-2446.</a:t>
            </a:r>
          </a:p>
          <a:p>
            <a:pPr marL="228600" indent="-228600">
              <a:buFont typeface="+mj-lt"/>
              <a:buAutoNum type="arabicPeriod" startAt="12"/>
            </a:pPr>
            <a:r>
              <a:rPr lang="en-US" sz="1200" dirty="0">
                <a:latin typeface="Times New Roman" panose="02020603050405020304" pitchFamily="18" charset="0"/>
                <a:cs typeface="Times New Roman" panose="02020603050405020304" pitchFamily="18" charset="0"/>
              </a:rPr>
              <a:t>Ali, M., &amp; </a:t>
            </a:r>
            <a:r>
              <a:rPr lang="en-US" sz="1200" dirty="0" err="1">
                <a:latin typeface="Times New Roman" panose="02020603050405020304" pitchFamily="18" charset="0"/>
                <a:cs typeface="Times New Roman" panose="02020603050405020304" pitchFamily="18" charset="0"/>
              </a:rPr>
              <a:t>Shatabda</a:t>
            </a:r>
            <a:r>
              <a:rPr lang="en-US" sz="1200" dirty="0">
                <a:latin typeface="Times New Roman" panose="02020603050405020304" pitchFamily="18" charset="0"/>
                <a:cs typeface="Times New Roman" panose="02020603050405020304" pitchFamily="18" charset="0"/>
              </a:rPr>
              <a:t>, S. (2020, November). A data selection methodology to train linear regression model to predict bitcoin price. In 2020 2nd International Conference on Advanced Information and Communication Technology (ICAICT) (pp. 330-335). IEEE.</a:t>
            </a:r>
          </a:p>
          <a:p>
            <a:pPr marL="228600" indent="-228600">
              <a:buFont typeface="+mj-lt"/>
              <a:buAutoNum type="arabicPeriod" startAt="12"/>
            </a:pPr>
            <a:endParaRPr lang="en-IN"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234162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609"/>
        <p:cNvGrpSpPr/>
        <p:nvPr/>
      </p:nvGrpSpPr>
      <p:grpSpPr>
        <a:xfrm>
          <a:off x="0" y="0"/>
          <a:ext cx="0" cy="0"/>
          <a:chOff x="0" y="0"/>
          <a:chExt cx="0" cy="0"/>
        </a:xfrm>
      </p:grpSpPr>
      <p:pic>
        <p:nvPicPr>
          <p:cNvPr id="610" name="Google Shape;610;p63"/>
          <p:cNvPicPr preferRelativeResize="0"/>
          <p:nvPr/>
        </p:nvPicPr>
        <p:blipFill rotWithShape="1">
          <a:blip r:embed="rId3">
            <a:alphaModFix/>
          </a:blip>
          <a:srcRect t="10070" b="10070"/>
          <a:stretch/>
        </p:blipFill>
        <p:spPr>
          <a:xfrm>
            <a:off x="0" y="1"/>
            <a:ext cx="9143999" cy="5143500"/>
          </a:xfrm>
          <a:prstGeom prst="rect">
            <a:avLst/>
          </a:prstGeom>
          <a:noFill/>
          <a:ln>
            <a:noFill/>
          </a:ln>
        </p:spPr>
      </p:pic>
      <p:sp>
        <p:nvSpPr>
          <p:cNvPr id="612" name="Google Shape;612;p63"/>
          <p:cNvSpPr txBox="1"/>
          <p:nvPr/>
        </p:nvSpPr>
        <p:spPr>
          <a:xfrm>
            <a:off x="5129562" y="2239351"/>
            <a:ext cx="2984100" cy="664797"/>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Clr>
                <a:srgbClr val="000000"/>
              </a:buClr>
              <a:buSzPts val="2300"/>
              <a:buFont typeface="Arial"/>
              <a:buNone/>
            </a:pPr>
            <a:r>
              <a:rPr lang="en" sz="3600" b="1" dirty="0">
                <a:solidFill>
                  <a:srgbClr val="2D2D2D"/>
                </a:solidFill>
                <a:latin typeface="Times New Roman" panose="02020603050405020304" pitchFamily="18" charset="0"/>
                <a:ea typeface="Quicksand"/>
                <a:cs typeface="Times New Roman" panose="02020603050405020304" pitchFamily="18" charset="0"/>
                <a:sym typeface="Quicksand"/>
              </a:rPr>
              <a:t>THANK YOU</a:t>
            </a:r>
            <a:endParaRPr sz="1050" b="1"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12"/>
                                        </p:tgtEl>
                                        <p:attrNameLst>
                                          <p:attrName>style.visibility</p:attrName>
                                        </p:attrNameLst>
                                      </p:cBhvr>
                                      <p:to>
                                        <p:strVal val="visible"/>
                                      </p:to>
                                    </p:set>
                                    <p:animEffect transition="in" filter="fade">
                                      <p:cBhvr>
                                        <p:cTn id="7" dur="1000"/>
                                        <p:tgtEl>
                                          <p:spTgt spid="6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17"/>
        <p:cNvGrpSpPr/>
        <p:nvPr/>
      </p:nvGrpSpPr>
      <p:grpSpPr>
        <a:xfrm>
          <a:off x="0" y="0"/>
          <a:ext cx="0" cy="0"/>
          <a:chOff x="0" y="0"/>
          <a:chExt cx="0" cy="0"/>
        </a:xfrm>
      </p:grpSpPr>
      <p:grpSp>
        <p:nvGrpSpPr>
          <p:cNvPr id="219" name="Google Shape;219;p38"/>
          <p:cNvGrpSpPr/>
          <p:nvPr/>
        </p:nvGrpSpPr>
        <p:grpSpPr>
          <a:xfrm>
            <a:off x="2381" y="-51527"/>
            <a:ext cx="1542911" cy="1597588"/>
            <a:chOff x="0" y="-28575"/>
            <a:chExt cx="812700" cy="841500"/>
          </a:xfrm>
        </p:grpSpPr>
        <p:sp>
          <p:nvSpPr>
            <p:cNvPr id="220" name="Google Shape;220;p38"/>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221" name="Google Shape;221;p38"/>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cxnSp>
        <p:nvCxnSpPr>
          <p:cNvPr id="222" name="Google Shape;222;p38"/>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223" name="Google Shape;223;p38"/>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sp>
        <p:nvSpPr>
          <p:cNvPr id="231" name="Google Shape;231;p38"/>
          <p:cNvSpPr txBox="1"/>
          <p:nvPr/>
        </p:nvSpPr>
        <p:spPr>
          <a:xfrm>
            <a:off x="169264" y="29672"/>
            <a:ext cx="1806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CCCCCC"/>
                </a:solidFill>
                <a:latin typeface="Staatliches"/>
                <a:cs typeface="Times New Roman" panose="02020603050405020304" pitchFamily="18" charset="0"/>
                <a:sym typeface="Staatliches"/>
              </a:rPr>
              <a:t>2</a:t>
            </a:r>
            <a:endParaRPr sz="700" b="0" i="0" u="none" strike="noStrike" cap="none" dirty="0">
              <a:solidFill>
                <a:srgbClr val="000000"/>
              </a:solidFill>
              <a:sym typeface="Arial"/>
            </a:endParaRPr>
          </a:p>
        </p:txBody>
      </p:sp>
      <p:sp>
        <p:nvSpPr>
          <p:cNvPr id="2" name="TextBox 1">
            <a:extLst>
              <a:ext uri="{FF2B5EF4-FFF2-40B4-BE49-F238E27FC236}">
                <a16:creationId xmlns:a16="http://schemas.microsoft.com/office/drawing/2014/main" id="{FB2A5316-81F4-3722-F5BA-4D93DFD11706}"/>
              </a:ext>
            </a:extLst>
          </p:cNvPr>
          <p:cNvSpPr txBox="1"/>
          <p:nvPr/>
        </p:nvSpPr>
        <p:spPr>
          <a:xfrm>
            <a:off x="2769833" y="644928"/>
            <a:ext cx="3512344" cy="430887"/>
          </a:xfrm>
          <a:prstGeom prst="rect">
            <a:avLst/>
          </a:prstGeom>
          <a:noFill/>
        </p:spPr>
        <p:txBody>
          <a:bodyPr wrap="square" rtlCol="0">
            <a:spAutoFit/>
          </a:bodyPr>
          <a:lstStyle/>
          <a:p>
            <a:pPr algn="ctr"/>
            <a:r>
              <a:rPr lang="en-US" sz="2200" dirty="0">
                <a:latin typeface="Times New Roman" panose="02020603050405020304" pitchFamily="18" charset="0"/>
                <a:cs typeface="Times New Roman" panose="02020603050405020304" pitchFamily="18" charset="0"/>
              </a:rPr>
              <a:t>INTRODUCTION</a:t>
            </a:r>
            <a:endParaRPr lang="en-IN" sz="22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04B6970F-5F81-166F-BA0B-2B12EE54326C}"/>
              </a:ext>
            </a:extLst>
          </p:cNvPr>
          <p:cNvSpPr txBox="1"/>
          <p:nvPr/>
        </p:nvSpPr>
        <p:spPr>
          <a:xfrm>
            <a:off x="773836" y="3854803"/>
            <a:ext cx="8021416" cy="1169551"/>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This research points out </a:t>
            </a:r>
            <a:r>
              <a:rPr lang="en-US" dirty="0" err="1">
                <a:latin typeface="Times New Roman" panose="02020603050405020304" pitchFamily="18" charset="0"/>
                <a:cs typeface="Times New Roman" panose="02020603050405020304" pitchFamily="18" charset="0"/>
              </a:rPr>
              <a:t>XGBoost</a:t>
            </a:r>
            <a:r>
              <a:rPr lang="en-US" dirty="0">
                <a:latin typeface="Times New Roman" panose="02020603050405020304" pitchFamily="18" charset="0"/>
                <a:cs typeface="Times New Roman" panose="02020603050405020304" pitchFamily="18" charset="0"/>
              </a:rPr>
              <a:t> and Random Forest as the top performing models since they are scalable and capable of learning the non-linear relationships. Features importance analysis and comparative evaluation support effective decision making in cryptocurrency trading strategies. This study provides a valuable tool to analyze the trends in the volatile cryptocurrency market and predict the return prices by leveraging advanced machine learning techniques.</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8470625-18BE-CA6B-1BD6-8D2A63DB1C90}"/>
              </a:ext>
            </a:extLst>
          </p:cNvPr>
          <p:cNvPicPr>
            <a:picLocks noChangeAspect="1"/>
          </p:cNvPicPr>
          <p:nvPr/>
        </p:nvPicPr>
        <p:blipFill>
          <a:blip r:embed="rId3"/>
          <a:stretch>
            <a:fillRect/>
          </a:stretch>
        </p:blipFill>
        <p:spPr>
          <a:xfrm>
            <a:off x="6096683" y="1923511"/>
            <a:ext cx="2535368" cy="1833071"/>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EA848E0C-679D-581C-6957-F3230BFBF7B9}"/>
              </a:ext>
            </a:extLst>
          </p:cNvPr>
          <p:cNvSpPr txBox="1"/>
          <p:nvPr/>
        </p:nvSpPr>
        <p:spPr>
          <a:xfrm>
            <a:off x="773836" y="1166285"/>
            <a:ext cx="8021416" cy="954107"/>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XRP is a cryptocurrency and the primary token in the XRP ledger which is an open source. Several investors in the advancing stock market consider cryptocurrency purchases as investments that are highly profitable. However, accurately predicting stock prices is challenging due to the complexity and dynamic nature of financial markets. </a:t>
            </a:r>
          </a:p>
        </p:txBody>
      </p:sp>
      <p:sp>
        <p:nvSpPr>
          <p:cNvPr id="9" name="TextBox 8">
            <a:extLst>
              <a:ext uri="{FF2B5EF4-FFF2-40B4-BE49-F238E27FC236}">
                <a16:creationId xmlns:a16="http://schemas.microsoft.com/office/drawing/2014/main" id="{A4D42F9E-25EC-9F77-FFC3-3F4D7F03F496}"/>
              </a:ext>
            </a:extLst>
          </p:cNvPr>
          <p:cNvSpPr txBox="1"/>
          <p:nvPr/>
        </p:nvSpPr>
        <p:spPr>
          <a:xfrm>
            <a:off x="773836" y="2156144"/>
            <a:ext cx="5146096" cy="1600438"/>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This study explores the predictive modelling of XRP returns by leveraging machine learning-based frameworks. The dataset undergoes preprocessing, including handling missing values, feature engineering, and data scaling to ensure robust model performance. Multiple regression models like </a:t>
            </a:r>
            <a:r>
              <a:rPr lang="en-US" dirty="0" err="1">
                <a:latin typeface="Times New Roman" panose="02020603050405020304" pitchFamily="18" charset="0"/>
                <a:cs typeface="Times New Roman" panose="02020603050405020304" pitchFamily="18" charset="0"/>
              </a:rPr>
              <a:t>XGBoost</a:t>
            </a:r>
            <a:r>
              <a:rPr lang="en-US" dirty="0">
                <a:latin typeface="Times New Roman" panose="02020603050405020304" pitchFamily="18" charset="0"/>
                <a:cs typeface="Times New Roman" panose="02020603050405020304" pitchFamily="18" charset="0"/>
              </a:rPr>
              <a:t>, Linear Regression, Random Forest, and Support Vector Regression are trained and evaluated for their performance.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39">
          <a:extLst>
            <a:ext uri="{FF2B5EF4-FFF2-40B4-BE49-F238E27FC236}">
              <a16:creationId xmlns:a16="http://schemas.microsoft.com/office/drawing/2014/main" id="{40CB5C93-6D9C-69AF-C7AC-138BF54AA23D}"/>
            </a:ext>
          </a:extLst>
        </p:cNvPr>
        <p:cNvGrpSpPr/>
        <p:nvPr/>
      </p:nvGrpSpPr>
      <p:grpSpPr>
        <a:xfrm>
          <a:off x="0" y="0"/>
          <a:ext cx="0" cy="0"/>
          <a:chOff x="0" y="0"/>
          <a:chExt cx="0" cy="0"/>
        </a:xfrm>
      </p:grpSpPr>
      <p:cxnSp>
        <p:nvCxnSpPr>
          <p:cNvPr id="242" name="Google Shape;242;p39">
            <a:extLst>
              <a:ext uri="{FF2B5EF4-FFF2-40B4-BE49-F238E27FC236}">
                <a16:creationId xmlns:a16="http://schemas.microsoft.com/office/drawing/2014/main" id="{17F8B717-5189-0272-6A13-4850600E567A}"/>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243" name="Google Shape;243;p39">
            <a:extLst>
              <a:ext uri="{FF2B5EF4-FFF2-40B4-BE49-F238E27FC236}">
                <a16:creationId xmlns:a16="http://schemas.microsoft.com/office/drawing/2014/main" id="{3FF5DF0F-9909-8EF1-CF4B-F787CF8BC86B}"/>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250" name="Google Shape;250;p39">
            <a:extLst>
              <a:ext uri="{FF2B5EF4-FFF2-40B4-BE49-F238E27FC236}">
                <a16:creationId xmlns:a16="http://schemas.microsoft.com/office/drawing/2014/main" id="{F4926C29-BA76-6F1F-88E7-81F17BE41C2E}"/>
              </a:ext>
            </a:extLst>
          </p:cNvPr>
          <p:cNvGrpSpPr/>
          <p:nvPr/>
        </p:nvGrpSpPr>
        <p:grpSpPr>
          <a:xfrm>
            <a:off x="-4762" y="-51527"/>
            <a:ext cx="1542911" cy="1597588"/>
            <a:chOff x="0" y="-28575"/>
            <a:chExt cx="812700" cy="841500"/>
          </a:xfrm>
        </p:grpSpPr>
        <p:sp>
          <p:nvSpPr>
            <p:cNvPr id="251" name="Google Shape;251;p39">
              <a:extLst>
                <a:ext uri="{FF2B5EF4-FFF2-40B4-BE49-F238E27FC236}">
                  <a16:creationId xmlns:a16="http://schemas.microsoft.com/office/drawing/2014/main" id="{AC88357E-5192-507B-2288-2232C46CAED8}"/>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252" name="Google Shape;252;p39">
              <a:extLst>
                <a:ext uri="{FF2B5EF4-FFF2-40B4-BE49-F238E27FC236}">
                  <a16:creationId xmlns:a16="http://schemas.microsoft.com/office/drawing/2014/main" id="{0739A06B-D9A6-1444-53DF-DE21421CE3A7}"/>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253" name="Google Shape;253;p39">
            <a:extLst>
              <a:ext uri="{FF2B5EF4-FFF2-40B4-BE49-F238E27FC236}">
                <a16:creationId xmlns:a16="http://schemas.microsoft.com/office/drawing/2014/main" id="{04631665-A3E8-7584-A556-E9C49533E7DA}"/>
              </a:ext>
            </a:extLst>
          </p:cNvPr>
          <p:cNvSpPr txBox="1"/>
          <p:nvPr/>
        </p:nvSpPr>
        <p:spPr>
          <a:xfrm>
            <a:off x="0" y="29672"/>
            <a:ext cx="5121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cs typeface="Times New Roman" panose="02020603050405020304" pitchFamily="18" charset="0"/>
                <a:sym typeface="Staatliches"/>
              </a:rPr>
              <a:t>3</a:t>
            </a:r>
            <a:endParaRPr sz="2300" b="0" i="0" u="none" strike="noStrike" cap="none" dirty="0">
              <a:solidFill>
                <a:srgbClr val="000000"/>
              </a:solidFill>
              <a:sym typeface="Arial"/>
            </a:endParaRPr>
          </a:p>
        </p:txBody>
      </p:sp>
      <p:sp>
        <p:nvSpPr>
          <p:cNvPr id="2" name="TextBox 1">
            <a:extLst>
              <a:ext uri="{FF2B5EF4-FFF2-40B4-BE49-F238E27FC236}">
                <a16:creationId xmlns:a16="http://schemas.microsoft.com/office/drawing/2014/main" id="{9499A6CE-6D6E-DB37-FABB-932501A2BCB2}"/>
              </a:ext>
            </a:extLst>
          </p:cNvPr>
          <p:cNvSpPr txBox="1"/>
          <p:nvPr/>
        </p:nvSpPr>
        <p:spPr>
          <a:xfrm>
            <a:off x="3183782" y="93714"/>
            <a:ext cx="3134946" cy="430887"/>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LITERATURE SURVEY</a:t>
            </a:r>
            <a:endParaRPr lang="en-IN" sz="2200"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1CD49DE6-3CC1-598F-3505-209E694A0E54}"/>
              </a:ext>
            </a:extLst>
          </p:cNvPr>
          <p:cNvGraphicFramePr>
            <a:graphicFrameLocks noGrp="1"/>
          </p:cNvGraphicFramePr>
          <p:nvPr>
            <p:extLst>
              <p:ext uri="{D42A27DB-BD31-4B8C-83A1-F6EECF244321}">
                <p14:modId xmlns:p14="http://schemas.microsoft.com/office/powerpoint/2010/main" val="690440118"/>
              </p:ext>
            </p:extLst>
          </p:nvPr>
        </p:nvGraphicFramePr>
        <p:xfrm>
          <a:off x="703734" y="692107"/>
          <a:ext cx="8095041" cy="4176892"/>
        </p:xfrm>
        <a:graphic>
          <a:graphicData uri="http://schemas.openxmlformats.org/drawingml/2006/table">
            <a:tbl>
              <a:tblPr firstRow="1" bandRow="1">
                <a:tableStyleId>{073A0DAA-6AF3-43AB-8588-CEC1D06C72B9}</a:tableStyleId>
              </a:tblPr>
              <a:tblGrid>
                <a:gridCol w="1965125">
                  <a:extLst>
                    <a:ext uri="{9D8B030D-6E8A-4147-A177-3AD203B41FA5}">
                      <a16:colId xmlns:a16="http://schemas.microsoft.com/office/drawing/2014/main" val="1800751083"/>
                    </a:ext>
                  </a:extLst>
                </a:gridCol>
                <a:gridCol w="1471961">
                  <a:extLst>
                    <a:ext uri="{9D8B030D-6E8A-4147-A177-3AD203B41FA5}">
                      <a16:colId xmlns:a16="http://schemas.microsoft.com/office/drawing/2014/main" val="2052079152"/>
                    </a:ext>
                  </a:extLst>
                </a:gridCol>
                <a:gridCol w="776940">
                  <a:extLst>
                    <a:ext uri="{9D8B030D-6E8A-4147-A177-3AD203B41FA5}">
                      <a16:colId xmlns:a16="http://schemas.microsoft.com/office/drawing/2014/main" val="3310221402"/>
                    </a:ext>
                  </a:extLst>
                </a:gridCol>
                <a:gridCol w="3881015">
                  <a:extLst>
                    <a:ext uri="{9D8B030D-6E8A-4147-A177-3AD203B41FA5}">
                      <a16:colId xmlns:a16="http://schemas.microsoft.com/office/drawing/2014/main" val="1694513546"/>
                    </a:ext>
                  </a:extLst>
                </a:gridCol>
              </a:tblGrid>
              <a:tr h="385966">
                <a:tc>
                  <a:txBody>
                    <a:bodyPr/>
                    <a:lstStyle/>
                    <a:p>
                      <a:pPr algn="ctr"/>
                      <a:r>
                        <a:rPr lang="en-US" sz="1400" dirty="0">
                          <a:latin typeface="Times New Roman" panose="02020603050405020304" pitchFamily="18" charset="0"/>
                          <a:cs typeface="Times New Roman" panose="02020603050405020304" pitchFamily="18" charset="0"/>
                        </a:rPr>
                        <a:t>Title</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Author(s)</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Year</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Objective</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31996987"/>
                  </a:ext>
                </a:extLst>
              </a:tr>
              <a:tr h="618603">
                <a:tc>
                  <a:txBody>
                    <a:bodyPr/>
                    <a:lstStyle/>
                    <a:p>
                      <a:pPr algn="ctr"/>
                      <a:r>
                        <a:rPr lang="en-US" sz="1100" dirty="0">
                          <a:latin typeface="Times New Roman" panose="02020603050405020304" pitchFamily="18" charset="0"/>
                          <a:cs typeface="Times New Roman" panose="02020603050405020304" pitchFamily="18" charset="0"/>
                        </a:rPr>
                        <a:t>Predicting Bitcoin Returns Using High-Dimensional Technical Indicators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Jing-Zhi Huang, William Huang, Jun Ni</a:t>
                      </a:r>
                    </a:p>
                  </a:txBody>
                  <a:tcPr/>
                </a:tc>
                <a:tc>
                  <a:txBody>
                    <a:bodyPr/>
                    <a:lstStyle/>
                    <a:p>
                      <a:pPr algn="ctr"/>
                      <a:r>
                        <a:rPr lang="en-IN" sz="1100" dirty="0">
                          <a:latin typeface="Times New Roman" panose="02020603050405020304" pitchFamily="18" charset="0"/>
                          <a:cs typeface="Times New Roman" panose="02020603050405020304" pitchFamily="18" charset="0"/>
                        </a:rPr>
                        <a:t>2019</a:t>
                      </a:r>
                    </a:p>
                  </a:txBody>
                  <a:tcPr/>
                </a:tc>
                <a:tc>
                  <a:txBody>
                    <a:bodyPr/>
                    <a:lstStyle/>
                    <a:p>
                      <a:pPr algn="ctr"/>
                      <a:r>
                        <a:rPr lang="en-US" sz="1100" dirty="0">
                          <a:latin typeface="Times New Roman" panose="02020603050405020304" pitchFamily="18" charset="0"/>
                          <a:cs typeface="Times New Roman" panose="02020603050405020304" pitchFamily="18" charset="0"/>
                        </a:rPr>
                        <a:t>Investigates whether Bitcoin returns are predictable using a large set of Bitcoin price-based technical indicators and constructs a classification tree-based model for return prediction.</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69706252"/>
                  </a:ext>
                </a:extLst>
              </a:tr>
              <a:tr h="793081">
                <a:tc>
                  <a:txBody>
                    <a:bodyPr/>
                    <a:lstStyle/>
                    <a:p>
                      <a:pPr algn="ctr"/>
                      <a:r>
                        <a:rPr lang="en-US" sz="1100" dirty="0">
                          <a:latin typeface="Times New Roman" panose="02020603050405020304" pitchFamily="18" charset="0"/>
                          <a:cs typeface="Times New Roman" panose="02020603050405020304" pitchFamily="18" charset="0"/>
                        </a:rPr>
                        <a:t>Deep Learning for Bitcoin Price Direction Prediction: Models and Trading Strategies Empirically Compared</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err="1">
                          <a:latin typeface="Times New Roman" panose="02020603050405020304" pitchFamily="18" charset="0"/>
                          <a:cs typeface="Times New Roman" panose="02020603050405020304" pitchFamily="18" charset="0"/>
                        </a:rPr>
                        <a:t>Oluwadamilare</a:t>
                      </a:r>
                      <a:r>
                        <a:rPr lang="en-IN" sz="1100" dirty="0">
                          <a:latin typeface="Times New Roman" panose="02020603050405020304" pitchFamily="18" charset="0"/>
                          <a:cs typeface="Times New Roman" panose="02020603050405020304" pitchFamily="18" charset="0"/>
                        </a:rPr>
                        <a:t> Omole, David Enke</a:t>
                      </a:r>
                    </a:p>
                  </a:txBody>
                  <a:tcPr/>
                </a:tc>
                <a:tc>
                  <a:txBody>
                    <a:bodyPr/>
                    <a:lstStyle/>
                    <a:p>
                      <a:pPr algn="ctr"/>
                      <a:r>
                        <a:rPr lang="en-IN" sz="1100" dirty="0">
                          <a:latin typeface="Times New Roman" panose="02020603050405020304" pitchFamily="18" charset="0"/>
                          <a:cs typeface="Times New Roman" panose="02020603050405020304" pitchFamily="18" charset="0"/>
                        </a:rPr>
                        <a:t>2024</a:t>
                      </a:r>
                    </a:p>
                  </a:txBody>
                  <a:tcPr/>
                </a:tc>
                <a:tc>
                  <a:txBody>
                    <a:bodyPr/>
                    <a:lstStyle/>
                    <a:p>
                      <a:pPr algn="ctr"/>
                      <a:r>
                        <a:rPr lang="en-US" sz="1100" dirty="0">
                          <a:latin typeface="Times New Roman" panose="02020603050405020304" pitchFamily="18" charset="0"/>
                          <a:cs typeface="Times New Roman" panose="02020603050405020304" pitchFamily="18" charset="0"/>
                        </a:rPr>
                        <a:t>Applies deep learning models to predict Bitcoin price direction and assess the profitability of trading strategies. Compares CNN–LSTM, </a:t>
                      </a:r>
                      <a:r>
                        <a:rPr lang="en-US" sz="1100" dirty="0" err="1">
                          <a:latin typeface="Times New Roman" panose="02020603050405020304" pitchFamily="18" charset="0"/>
                          <a:cs typeface="Times New Roman" panose="02020603050405020304" pitchFamily="18" charset="0"/>
                        </a:rPr>
                        <a:t>LSTNet</a:t>
                      </a:r>
                      <a:r>
                        <a:rPr lang="en-US" sz="1100" dirty="0">
                          <a:latin typeface="Times New Roman" panose="02020603050405020304" pitchFamily="18" charset="0"/>
                          <a:cs typeface="Times New Roman" panose="02020603050405020304" pitchFamily="18" charset="0"/>
                        </a:rPr>
                        <a:t>, TCN, and ARIMA models using on-chain data and feature-selection techniques.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98415033"/>
                  </a:ext>
                </a:extLst>
              </a:tr>
              <a:tr h="618603">
                <a:tc>
                  <a:txBody>
                    <a:bodyPr/>
                    <a:lstStyle/>
                    <a:p>
                      <a:pPr algn="ctr"/>
                      <a:r>
                        <a:rPr lang="en-US" sz="1100" dirty="0">
                          <a:latin typeface="Times New Roman" panose="02020603050405020304" pitchFamily="18" charset="0"/>
                          <a:cs typeface="Times New Roman" panose="02020603050405020304" pitchFamily="18" charset="0"/>
                        </a:rPr>
                        <a:t>Bitcoin Return Prediction based on OLS, Random Forest, </a:t>
                      </a:r>
                      <a:r>
                        <a:rPr lang="en-US" sz="1100" dirty="0" err="1">
                          <a:latin typeface="Times New Roman" panose="02020603050405020304" pitchFamily="18" charset="0"/>
                          <a:cs typeface="Times New Roman" panose="02020603050405020304" pitchFamily="18" charset="0"/>
                        </a:rPr>
                        <a:t>LightGBM</a:t>
                      </a:r>
                      <a:r>
                        <a:rPr lang="en-US" sz="1100" dirty="0">
                          <a:latin typeface="Times New Roman" panose="02020603050405020304" pitchFamily="18" charset="0"/>
                          <a:cs typeface="Times New Roman" panose="02020603050405020304" pitchFamily="18" charset="0"/>
                        </a:rPr>
                        <a:t>, and LSTM</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err="1">
                          <a:latin typeface="Times New Roman" panose="02020603050405020304" pitchFamily="18" charset="0"/>
                          <a:cs typeface="Times New Roman" panose="02020603050405020304" pitchFamily="18" charset="0"/>
                        </a:rPr>
                        <a:t>Gaohao</a:t>
                      </a:r>
                      <a:r>
                        <a:rPr lang="en-IN" sz="1100" dirty="0">
                          <a:latin typeface="Times New Roman" panose="02020603050405020304" pitchFamily="18" charset="0"/>
                          <a:cs typeface="Times New Roman" panose="02020603050405020304" pitchFamily="18" charset="0"/>
                        </a:rPr>
                        <a:t> Zhu</a:t>
                      </a:r>
                    </a:p>
                  </a:txBody>
                  <a:tcPr/>
                </a:tc>
                <a:tc>
                  <a:txBody>
                    <a:bodyPr/>
                    <a:lstStyle/>
                    <a:p>
                      <a:pPr algn="ctr"/>
                      <a:r>
                        <a:rPr lang="en-IN" sz="1100" dirty="0">
                          <a:latin typeface="Times New Roman" panose="02020603050405020304" pitchFamily="18" charset="0"/>
                          <a:cs typeface="Times New Roman" panose="02020603050405020304" pitchFamily="18" charset="0"/>
                        </a:rPr>
                        <a:t>2023</a:t>
                      </a:r>
                    </a:p>
                  </a:txBody>
                  <a:tcPr/>
                </a:tc>
                <a:tc>
                  <a:txBody>
                    <a:bodyPr/>
                    <a:lstStyle/>
                    <a:p>
                      <a:pPr algn="ctr"/>
                      <a:r>
                        <a:rPr lang="en-US" sz="1100" dirty="0">
                          <a:latin typeface="Times New Roman" panose="02020603050405020304" pitchFamily="18" charset="0"/>
                          <a:cs typeface="Times New Roman" panose="02020603050405020304" pitchFamily="18" charset="0"/>
                        </a:rPr>
                        <a:t>It compares their accuracy in forecasting Bitcoin returns to provide insights for investors and validate machine learning applications in cryptocurrency prediction.</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207781981"/>
                  </a:ext>
                </a:extLst>
              </a:tr>
              <a:tr h="793081">
                <a:tc>
                  <a:txBody>
                    <a:bodyPr/>
                    <a:lstStyle/>
                    <a:p>
                      <a:pPr algn="ctr"/>
                      <a:r>
                        <a:rPr lang="en-US" sz="1100" dirty="0">
                          <a:latin typeface="Times New Roman" panose="02020603050405020304" pitchFamily="18" charset="0"/>
                          <a:cs typeface="Times New Roman" panose="02020603050405020304" pitchFamily="18" charset="0"/>
                        </a:rPr>
                        <a:t>XRP Price Prediction Using Advanced Deep Learning Models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Alpesh Ranjan, </a:t>
                      </a:r>
                      <a:r>
                        <a:rPr lang="en-IN" sz="1100" dirty="0" err="1">
                          <a:latin typeface="Times New Roman" panose="02020603050405020304" pitchFamily="18" charset="0"/>
                          <a:cs typeface="Times New Roman" panose="02020603050405020304" pitchFamily="18" charset="0"/>
                        </a:rPr>
                        <a:t>Varad</a:t>
                      </a:r>
                      <a:r>
                        <a:rPr lang="en-IN" sz="1100" dirty="0">
                          <a:latin typeface="Times New Roman" panose="02020603050405020304" pitchFamily="18" charset="0"/>
                          <a:cs typeface="Times New Roman" panose="02020603050405020304" pitchFamily="18" charset="0"/>
                        </a:rPr>
                        <a:t> </a:t>
                      </a:r>
                      <a:r>
                        <a:rPr lang="en-IN" sz="1100" dirty="0" err="1">
                          <a:latin typeface="Times New Roman" panose="02020603050405020304" pitchFamily="18" charset="0"/>
                          <a:cs typeface="Times New Roman" panose="02020603050405020304" pitchFamily="18" charset="0"/>
                        </a:rPr>
                        <a:t>Nilakhe</a:t>
                      </a:r>
                      <a:r>
                        <a:rPr lang="en-IN" sz="1100" dirty="0">
                          <a:latin typeface="Times New Roman" panose="02020603050405020304" pitchFamily="18" charset="0"/>
                          <a:cs typeface="Times New Roman" panose="02020603050405020304" pitchFamily="18" charset="0"/>
                        </a:rPr>
                        <a:t>, Ved </a:t>
                      </a:r>
                      <a:r>
                        <a:rPr lang="en-IN" sz="1100" dirty="0" err="1">
                          <a:latin typeface="Times New Roman" panose="02020603050405020304" pitchFamily="18" charset="0"/>
                          <a:cs typeface="Times New Roman" panose="02020603050405020304" pitchFamily="18" charset="0"/>
                        </a:rPr>
                        <a:t>Bhatkar</a:t>
                      </a:r>
                      <a:r>
                        <a:rPr lang="en-IN" sz="1100" dirty="0">
                          <a:latin typeface="Times New Roman" panose="02020603050405020304" pitchFamily="18" charset="0"/>
                          <a:cs typeface="Times New Roman" panose="02020603050405020304" pitchFamily="18" charset="0"/>
                        </a:rPr>
                        <a:t>, Bhushan </a:t>
                      </a:r>
                      <a:r>
                        <a:rPr lang="en-IN" sz="1100" dirty="0" err="1">
                          <a:latin typeface="Times New Roman" panose="02020603050405020304" pitchFamily="18" charset="0"/>
                          <a:cs typeface="Times New Roman" panose="02020603050405020304" pitchFamily="18" charset="0"/>
                        </a:rPr>
                        <a:t>Iinje</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2023</a:t>
                      </a:r>
                    </a:p>
                  </a:txBody>
                  <a:tcPr/>
                </a:tc>
                <a:tc>
                  <a:txBody>
                    <a:bodyPr/>
                    <a:lstStyle/>
                    <a:p>
                      <a:pPr algn="ctr"/>
                      <a:r>
                        <a:rPr lang="en-US" sz="1100" dirty="0">
                          <a:latin typeface="Times New Roman" panose="02020603050405020304" pitchFamily="18" charset="0"/>
                          <a:cs typeface="Times New Roman" panose="02020603050405020304" pitchFamily="18" charset="0"/>
                        </a:rPr>
                        <a:t>The research focuses on analyzing historical price data and implementing feature selection techniques to improve prediction accuracy. The model is designed to help traders make informed investment decisions and automate XRP trading strategies.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30200243"/>
                  </a:ext>
                </a:extLst>
              </a:tr>
              <a:tr h="967558">
                <a:tc>
                  <a:txBody>
                    <a:bodyPr/>
                    <a:lstStyle/>
                    <a:p>
                      <a:pPr algn="ctr"/>
                      <a:r>
                        <a:rPr lang="en-US" sz="1100" dirty="0">
                          <a:latin typeface="Times New Roman" panose="02020603050405020304" pitchFamily="18" charset="0"/>
                          <a:cs typeface="Times New Roman" panose="02020603050405020304" pitchFamily="18" charset="0"/>
                        </a:rPr>
                        <a:t>Forecasting Returns Volatility of Cryptocurrency by Applying Various Deep Learning Algorithms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Farman Ullah Khan, </a:t>
                      </a:r>
                      <a:r>
                        <a:rPr lang="en-IN" sz="1100" dirty="0" err="1">
                          <a:latin typeface="Times New Roman" panose="02020603050405020304" pitchFamily="18" charset="0"/>
                          <a:cs typeface="Times New Roman" panose="02020603050405020304" pitchFamily="18" charset="0"/>
                        </a:rPr>
                        <a:t>Faridoon</a:t>
                      </a:r>
                      <a:r>
                        <a:rPr lang="en-IN" sz="1100" dirty="0">
                          <a:latin typeface="Times New Roman" panose="02020603050405020304" pitchFamily="18" charset="0"/>
                          <a:cs typeface="Times New Roman" panose="02020603050405020304" pitchFamily="18" charset="0"/>
                        </a:rPr>
                        <a:t> Khan, Parvez Ahmed Shaikh</a:t>
                      </a:r>
                    </a:p>
                  </a:txBody>
                  <a:tcPr/>
                </a:tc>
                <a:tc>
                  <a:txBody>
                    <a:bodyPr/>
                    <a:lstStyle/>
                    <a:p>
                      <a:pPr algn="ctr"/>
                      <a:r>
                        <a:rPr lang="en-IN" sz="1100" dirty="0">
                          <a:latin typeface="Times New Roman" panose="02020603050405020304" pitchFamily="18" charset="0"/>
                          <a:cs typeface="Times New Roman" panose="02020603050405020304" pitchFamily="18" charset="0"/>
                        </a:rPr>
                        <a:t>2023</a:t>
                      </a:r>
                    </a:p>
                  </a:txBody>
                  <a:tcPr/>
                </a:tc>
                <a:tc>
                  <a:txBody>
                    <a:bodyPr/>
                    <a:lstStyle/>
                    <a:p>
                      <a:pPr algn="ctr"/>
                      <a:r>
                        <a:rPr lang="en-US" sz="1100" dirty="0">
                          <a:latin typeface="Times New Roman" panose="02020603050405020304" pitchFamily="18" charset="0"/>
                          <a:cs typeface="Times New Roman" panose="02020603050405020304" pitchFamily="18" charset="0"/>
                        </a:rPr>
                        <a:t>Includes Neural Network Autoregressive (NNETAR), Cubic Smoothing Spline (CSS), and Group Method of Data Handling Neural Network (GMDH-NN) and evaluates their predictive accuracy across Bitcoin, Ethereum, XRP, and Tether, comparing their forecasting performance.</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95088831"/>
                  </a:ext>
                </a:extLst>
              </a:tr>
            </a:tbl>
          </a:graphicData>
        </a:graphic>
      </p:graphicFrame>
    </p:spTree>
    <p:extLst>
      <p:ext uri="{BB962C8B-B14F-4D97-AF65-F5344CB8AC3E}">
        <p14:creationId xmlns:p14="http://schemas.microsoft.com/office/powerpoint/2010/main" val="2963367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39">
          <a:extLst>
            <a:ext uri="{FF2B5EF4-FFF2-40B4-BE49-F238E27FC236}">
              <a16:creationId xmlns:a16="http://schemas.microsoft.com/office/drawing/2014/main" id="{17474D2D-B4CD-3CE0-23CB-D9079FD1B283}"/>
            </a:ext>
          </a:extLst>
        </p:cNvPr>
        <p:cNvGrpSpPr/>
        <p:nvPr/>
      </p:nvGrpSpPr>
      <p:grpSpPr>
        <a:xfrm>
          <a:off x="0" y="0"/>
          <a:ext cx="0" cy="0"/>
          <a:chOff x="0" y="0"/>
          <a:chExt cx="0" cy="0"/>
        </a:xfrm>
      </p:grpSpPr>
      <p:cxnSp>
        <p:nvCxnSpPr>
          <p:cNvPr id="242" name="Google Shape;242;p39">
            <a:extLst>
              <a:ext uri="{FF2B5EF4-FFF2-40B4-BE49-F238E27FC236}">
                <a16:creationId xmlns:a16="http://schemas.microsoft.com/office/drawing/2014/main" id="{8CFA7E6D-7735-01DE-E154-6D95A0794177}"/>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243" name="Google Shape;243;p39">
            <a:extLst>
              <a:ext uri="{FF2B5EF4-FFF2-40B4-BE49-F238E27FC236}">
                <a16:creationId xmlns:a16="http://schemas.microsoft.com/office/drawing/2014/main" id="{5785DC5B-456C-3538-7442-4ED8E09B9F72}"/>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250" name="Google Shape;250;p39">
            <a:extLst>
              <a:ext uri="{FF2B5EF4-FFF2-40B4-BE49-F238E27FC236}">
                <a16:creationId xmlns:a16="http://schemas.microsoft.com/office/drawing/2014/main" id="{7BB29564-84E9-77E0-032C-1A213EC69BC3}"/>
              </a:ext>
            </a:extLst>
          </p:cNvPr>
          <p:cNvGrpSpPr/>
          <p:nvPr/>
        </p:nvGrpSpPr>
        <p:grpSpPr>
          <a:xfrm>
            <a:off x="-4762" y="-51527"/>
            <a:ext cx="1542911" cy="1597588"/>
            <a:chOff x="0" y="-28575"/>
            <a:chExt cx="812700" cy="841500"/>
          </a:xfrm>
        </p:grpSpPr>
        <p:sp>
          <p:nvSpPr>
            <p:cNvPr id="251" name="Google Shape;251;p39">
              <a:extLst>
                <a:ext uri="{FF2B5EF4-FFF2-40B4-BE49-F238E27FC236}">
                  <a16:creationId xmlns:a16="http://schemas.microsoft.com/office/drawing/2014/main" id="{A2060FA0-D0FB-BA75-5422-903061C69505}"/>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252" name="Google Shape;252;p39">
              <a:extLst>
                <a:ext uri="{FF2B5EF4-FFF2-40B4-BE49-F238E27FC236}">
                  <a16:creationId xmlns:a16="http://schemas.microsoft.com/office/drawing/2014/main" id="{CA802416-49DC-6744-FEE7-9E82122EBD11}"/>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253" name="Google Shape;253;p39">
            <a:extLst>
              <a:ext uri="{FF2B5EF4-FFF2-40B4-BE49-F238E27FC236}">
                <a16:creationId xmlns:a16="http://schemas.microsoft.com/office/drawing/2014/main" id="{4EA9AD36-64B8-2510-125B-C6A01CCF4AAE}"/>
              </a:ext>
            </a:extLst>
          </p:cNvPr>
          <p:cNvSpPr txBox="1"/>
          <p:nvPr/>
        </p:nvSpPr>
        <p:spPr>
          <a:xfrm>
            <a:off x="-7107" y="27346"/>
            <a:ext cx="5121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dirty="0">
                <a:solidFill>
                  <a:srgbClr val="D9D9D9"/>
                </a:solidFill>
                <a:latin typeface="Staatliches"/>
                <a:cs typeface="Times New Roman" panose="02020603050405020304" pitchFamily="18" charset="0"/>
                <a:sym typeface="Staatliches"/>
              </a:rPr>
              <a:t>4</a:t>
            </a:r>
            <a:endParaRPr sz="2300" b="0" i="0" u="none" strike="noStrike" cap="none" dirty="0">
              <a:solidFill>
                <a:srgbClr val="000000"/>
              </a:solidFill>
              <a:sym typeface="Arial"/>
            </a:endParaRPr>
          </a:p>
        </p:txBody>
      </p:sp>
      <p:sp>
        <p:nvSpPr>
          <p:cNvPr id="2" name="TextBox 1">
            <a:extLst>
              <a:ext uri="{FF2B5EF4-FFF2-40B4-BE49-F238E27FC236}">
                <a16:creationId xmlns:a16="http://schemas.microsoft.com/office/drawing/2014/main" id="{477C75E5-E71A-1D7B-6D0D-B72111B15D46}"/>
              </a:ext>
            </a:extLst>
          </p:cNvPr>
          <p:cNvSpPr txBox="1"/>
          <p:nvPr/>
        </p:nvSpPr>
        <p:spPr>
          <a:xfrm>
            <a:off x="3183782" y="93714"/>
            <a:ext cx="3134946" cy="430887"/>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LITERATURE SURVEY</a:t>
            </a:r>
            <a:endParaRPr lang="en-IN" sz="2200"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6EA8CFB5-4913-CA01-FFCD-9D2B1D81B4C4}"/>
              </a:ext>
            </a:extLst>
          </p:cNvPr>
          <p:cNvGraphicFramePr>
            <a:graphicFrameLocks noGrp="1"/>
          </p:cNvGraphicFramePr>
          <p:nvPr>
            <p:extLst>
              <p:ext uri="{D42A27DB-BD31-4B8C-83A1-F6EECF244321}">
                <p14:modId xmlns:p14="http://schemas.microsoft.com/office/powerpoint/2010/main" val="2399364956"/>
              </p:ext>
            </p:extLst>
          </p:nvPr>
        </p:nvGraphicFramePr>
        <p:xfrm>
          <a:off x="703734" y="682779"/>
          <a:ext cx="8095041" cy="4283566"/>
        </p:xfrm>
        <a:graphic>
          <a:graphicData uri="http://schemas.openxmlformats.org/drawingml/2006/table">
            <a:tbl>
              <a:tblPr firstRow="1" bandRow="1">
                <a:tableStyleId>{073A0DAA-6AF3-43AB-8588-CEC1D06C72B9}</a:tableStyleId>
              </a:tblPr>
              <a:tblGrid>
                <a:gridCol w="1965125">
                  <a:extLst>
                    <a:ext uri="{9D8B030D-6E8A-4147-A177-3AD203B41FA5}">
                      <a16:colId xmlns:a16="http://schemas.microsoft.com/office/drawing/2014/main" val="1800751083"/>
                    </a:ext>
                  </a:extLst>
                </a:gridCol>
                <a:gridCol w="1479395">
                  <a:extLst>
                    <a:ext uri="{9D8B030D-6E8A-4147-A177-3AD203B41FA5}">
                      <a16:colId xmlns:a16="http://schemas.microsoft.com/office/drawing/2014/main" val="2052079152"/>
                    </a:ext>
                  </a:extLst>
                </a:gridCol>
                <a:gridCol w="884663">
                  <a:extLst>
                    <a:ext uri="{9D8B030D-6E8A-4147-A177-3AD203B41FA5}">
                      <a16:colId xmlns:a16="http://schemas.microsoft.com/office/drawing/2014/main" val="3310221402"/>
                    </a:ext>
                  </a:extLst>
                </a:gridCol>
                <a:gridCol w="3765858">
                  <a:extLst>
                    <a:ext uri="{9D8B030D-6E8A-4147-A177-3AD203B41FA5}">
                      <a16:colId xmlns:a16="http://schemas.microsoft.com/office/drawing/2014/main" val="1694513546"/>
                    </a:ext>
                  </a:extLst>
                </a:gridCol>
              </a:tblGrid>
              <a:tr h="318439">
                <a:tc>
                  <a:txBody>
                    <a:bodyPr/>
                    <a:lstStyle/>
                    <a:p>
                      <a:pPr algn="ctr"/>
                      <a:r>
                        <a:rPr lang="en-US" sz="1400" dirty="0">
                          <a:latin typeface="Times New Roman" panose="02020603050405020304" pitchFamily="18" charset="0"/>
                          <a:cs typeface="Times New Roman" panose="02020603050405020304" pitchFamily="18" charset="0"/>
                        </a:rPr>
                        <a:t>Title</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Author(s)</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Year</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Objective</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31996987"/>
                  </a:ext>
                </a:extLst>
              </a:tr>
              <a:tr h="820883">
                <a:tc>
                  <a:txBody>
                    <a:bodyPr/>
                    <a:lstStyle/>
                    <a:p>
                      <a:pPr algn="ctr"/>
                      <a:r>
                        <a:rPr lang="en-US" sz="1100" dirty="0">
                          <a:latin typeface="Times New Roman" panose="02020603050405020304" pitchFamily="18" charset="0"/>
                          <a:cs typeface="Times New Roman" panose="02020603050405020304" pitchFamily="18" charset="0"/>
                        </a:rPr>
                        <a:t>Cryptocurrency Price Forecasting Using </a:t>
                      </a:r>
                      <a:r>
                        <a:rPr lang="en-US" sz="1100" dirty="0" err="1">
                          <a:latin typeface="Times New Roman" panose="02020603050405020304" pitchFamily="18" charset="0"/>
                          <a:cs typeface="Times New Roman" panose="02020603050405020304" pitchFamily="18" charset="0"/>
                        </a:rPr>
                        <a:t>XGBoost</a:t>
                      </a:r>
                      <a:r>
                        <a:rPr lang="en-US" sz="1100" dirty="0">
                          <a:latin typeface="Times New Roman" panose="02020603050405020304" pitchFamily="18" charset="0"/>
                          <a:cs typeface="Times New Roman" panose="02020603050405020304" pitchFamily="18" charset="0"/>
                        </a:rPr>
                        <a:t> Regressor and Technical Indicators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err="1">
                          <a:latin typeface="Times New Roman" panose="02020603050405020304" pitchFamily="18" charset="0"/>
                          <a:cs typeface="Times New Roman" panose="02020603050405020304" pitchFamily="18" charset="0"/>
                        </a:rPr>
                        <a:t>Abdelatif</a:t>
                      </a:r>
                      <a:r>
                        <a:rPr lang="en-IN" sz="1100" dirty="0">
                          <a:latin typeface="Times New Roman" panose="02020603050405020304" pitchFamily="18" charset="0"/>
                          <a:cs typeface="Times New Roman" panose="02020603050405020304" pitchFamily="18" charset="0"/>
                        </a:rPr>
                        <a:t> Hafid, Maad Ebrahim, Ali </a:t>
                      </a:r>
                      <a:r>
                        <a:rPr lang="en-IN" sz="1100" dirty="0" err="1">
                          <a:latin typeface="Times New Roman" panose="02020603050405020304" pitchFamily="18" charset="0"/>
                          <a:cs typeface="Times New Roman" panose="02020603050405020304" pitchFamily="18" charset="0"/>
                        </a:rPr>
                        <a:t>Alfatemi</a:t>
                      </a:r>
                      <a:r>
                        <a:rPr lang="en-IN" sz="1100" dirty="0">
                          <a:latin typeface="Times New Roman" panose="02020603050405020304" pitchFamily="18" charset="0"/>
                          <a:cs typeface="Times New Roman" panose="02020603050405020304" pitchFamily="18" charset="0"/>
                        </a:rPr>
                        <a:t>, Mohamed </a:t>
                      </a:r>
                      <a:r>
                        <a:rPr lang="en-IN" sz="1100" dirty="0" err="1">
                          <a:latin typeface="Times New Roman" panose="02020603050405020304" pitchFamily="18" charset="0"/>
                          <a:cs typeface="Times New Roman" panose="02020603050405020304" pitchFamily="18" charset="0"/>
                        </a:rPr>
                        <a:t>Rahouti</a:t>
                      </a:r>
                      <a:r>
                        <a:rPr lang="en-IN" sz="1100" dirty="0">
                          <a:latin typeface="Times New Roman" panose="02020603050405020304" pitchFamily="18" charset="0"/>
                          <a:cs typeface="Times New Roman" panose="02020603050405020304" pitchFamily="18" charset="0"/>
                        </a:rPr>
                        <a:t>, Diogo Oliveira</a:t>
                      </a:r>
                    </a:p>
                  </a:txBody>
                  <a:tcPr/>
                </a:tc>
                <a:tc>
                  <a:txBody>
                    <a:bodyPr/>
                    <a:lstStyle/>
                    <a:p>
                      <a:pPr algn="ctr"/>
                      <a:r>
                        <a:rPr lang="en-IN" sz="1100" dirty="0">
                          <a:latin typeface="Times New Roman" panose="02020603050405020304" pitchFamily="18" charset="0"/>
                          <a:cs typeface="Times New Roman" panose="02020603050405020304" pitchFamily="18" charset="0"/>
                        </a:rPr>
                        <a:t>2024</a:t>
                      </a:r>
                    </a:p>
                  </a:txBody>
                  <a:tcPr/>
                </a:tc>
                <a:tc>
                  <a:txBody>
                    <a:bodyPr/>
                    <a:lstStyle/>
                    <a:p>
                      <a:pPr algn="ctr"/>
                      <a:r>
                        <a:rPr lang="en-US" sz="1100" dirty="0">
                          <a:latin typeface="Times New Roman" panose="02020603050405020304" pitchFamily="18" charset="0"/>
                          <a:cs typeface="Times New Roman" panose="02020603050405020304" pitchFamily="18" charset="0"/>
                        </a:rPr>
                        <a:t>It integrates technical indicators like EMA, MACD, and RSI with historical market data, aiming to improve prediction accuracy and assist traders in navigating cryptocurrency market volatility.</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69706252"/>
                  </a:ext>
                </a:extLst>
              </a:tr>
              <a:tr h="737914">
                <a:tc>
                  <a:txBody>
                    <a:bodyPr/>
                    <a:lstStyle/>
                    <a:p>
                      <a:pPr algn="ctr"/>
                      <a:r>
                        <a:rPr lang="en-US" sz="1100" dirty="0">
                          <a:latin typeface="Times New Roman" panose="02020603050405020304" pitchFamily="18" charset="0"/>
                          <a:cs typeface="Times New Roman" panose="02020603050405020304" pitchFamily="18" charset="0"/>
                        </a:rPr>
                        <a:t>Bitcoin Price Prediction using Recurrent Neural Networks and Long Short-Term Memory</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Pradeep </a:t>
                      </a:r>
                      <a:r>
                        <a:rPr lang="en-IN" sz="1100" dirty="0" err="1">
                          <a:latin typeface="Times New Roman" panose="02020603050405020304" pitchFamily="18" charset="0"/>
                          <a:cs typeface="Times New Roman" panose="02020603050405020304" pitchFamily="18" charset="0"/>
                        </a:rPr>
                        <a:t>Sudhakaran</a:t>
                      </a:r>
                      <a:r>
                        <a:rPr lang="en-IN" sz="1100" dirty="0">
                          <a:latin typeface="Times New Roman" panose="02020603050405020304" pitchFamily="18" charset="0"/>
                          <a:cs typeface="Times New Roman" panose="02020603050405020304" pitchFamily="18" charset="0"/>
                        </a:rPr>
                        <a:t>, Vaibhav Sharma, </a:t>
                      </a:r>
                      <a:r>
                        <a:rPr lang="en-IN" sz="1100" dirty="0" err="1">
                          <a:latin typeface="Times New Roman" panose="02020603050405020304" pitchFamily="18" charset="0"/>
                          <a:cs typeface="Times New Roman" panose="02020603050405020304" pitchFamily="18" charset="0"/>
                        </a:rPr>
                        <a:t>Shreyanshi</a:t>
                      </a:r>
                      <a:r>
                        <a:rPr lang="en-IN" sz="1100" dirty="0">
                          <a:latin typeface="Times New Roman" panose="02020603050405020304" pitchFamily="18" charset="0"/>
                          <a:cs typeface="Times New Roman" panose="02020603050405020304" pitchFamily="18" charset="0"/>
                        </a:rPr>
                        <a:t> </a:t>
                      </a:r>
                      <a:r>
                        <a:rPr lang="en-IN" sz="1100" dirty="0" err="1">
                          <a:latin typeface="Times New Roman" panose="02020603050405020304" pitchFamily="18" charset="0"/>
                          <a:cs typeface="Times New Roman" panose="02020603050405020304" pitchFamily="18" charset="0"/>
                        </a:rPr>
                        <a:t>Khandelwa</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2024</a:t>
                      </a:r>
                    </a:p>
                  </a:txBody>
                  <a:tcPr/>
                </a:tc>
                <a:tc>
                  <a:txBody>
                    <a:bodyPr/>
                    <a:lstStyle/>
                    <a:p>
                      <a:pPr algn="ctr"/>
                      <a:r>
                        <a:rPr lang="en-US" sz="1100" dirty="0">
                          <a:latin typeface="Times New Roman" panose="02020603050405020304" pitchFamily="18" charset="0"/>
                          <a:cs typeface="Times New Roman" panose="02020603050405020304" pitchFamily="18" charset="0"/>
                        </a:rPr>
                        <a:t>Utilizes data from the Kraken exchange, incorporating factors like transaction volume, hash rate, and Google search trends. The aim is to improve prediction accuracy and provide insights for investors navigating Bitcoin’s volatility.</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98415033"/>
                  </a:ext>
                </a:extLst>
              </a:tr>
              <a:tr h="900255">
                <a:tc>
                  <a:txBody>
                    <a:bodyPr/>
                    <a:lstStyle/>
                    <a:p>
                      <a:pPr algn="ctr"/>
                      <a:r>
                        <a:rPr lang="en-US" sz="1100" dirty="0">
                          <a:latin typeface="Times New Roman" panose="02020603050405020304" pitchFamily="18" charset="0"/>
                          <a:cs typeface="Times New Roman" panose="02020603050405020304" pitchFamily="18" charset="0"/>
                        </a:rPr>
                        <a:t>Deep Learning Algorithm to Predict Cryptocurrency Fluctuation Prices: Increasing Investment Awareness </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Mohammed Abdullah </a:t>
                      </a:r>
                      <a:r>
                        <a:rPr lang="en-IN" sz="1100" dirty="0" err="1">
                          <a:latin typeface="Times New Roman" panose="02020603050405020304" pitchFamily="18" charset="0"/>
                          <a:cs typeface="Times New Roman" panose="02020603050405020304" pitchFamily="18" charset="0"/>
                        </a:rPr>
                        <a:t>Ammer</a:t>
                      </a:r>
                      <a:r>
                        <a:rPr lang="en-IN" sz="1100" dirty="0">
                          <a:latin typeface="Times New Roman" panose="02020603050405020304" pitchFamily="18" charset="0"/>
                          <a:cs typeface="Times New Roman" panose="02020603050405020304" pitchFamily="18" charset="0"/>
                        </a:rPr>
                        <a:t>, </a:t>
                      </a:r>
                      <a:r>
                        <a:rPr lang="en-IN" sz="1100" dirty="0" err="1">
                          <a:latin typeface="Times New Roman" panose="02020603050405020304" pitchFamily="18" charset="0"/>
                          <a:cs typeface="Times New Roman" panose="02020603050405020304" pitchFamily="18" charset="0"/>
                        </a:rPr>
                        <a:t>Theyazn</a:t>
                      </a:r>
                      <a:r>
                        <a:rPr lang="en-IN" sz="1100" dirty="0">
                          <a:latin typeface="Times New Roman" panose="02020603050405020304" pitchFamily="18" charset="0"/>
                          <a:cs typeface="Times New Roman" panose="02020603050405020304" pitchFamily="18" charset="0"/>
                        </a:rPr>
                        <a:t> H. H. </a:t>
                      </a:r>
                      <a:r>
                        <a:rPr lang="en-IN" sz="1100" dirty="0" err="1">
                          <a:latin typeface="Times New Roman" panose="02020603050405020304" pitchFamily="18" charset="0"/>
                          <a:cs typeface="Times New Roman" panose="02020603050405020304" pitchFamily="18" charset="0"/>
                        </a:rPr>
                        <a:t>Aldhyani</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2022</a:t>
                      </a:r>
                    </a:p>
                  </a:txBody>
                  <a:tcPr/>
                </a:tc>
                <a:tc>
                  <a:txBody>
                    <a:bodyPr/>
                    <a:lstStyle/>
                    <a:p>
                      <a:pPr algn="ctr"/>
                      <a:r>
                        <a:rPr lang="en-US" sz="1100" dirty="0">
                          <a:latin typeface="Times New Roman" panose="02020603050405020304" pitchFamily="18" charset="0"/>
                          <a:cs typeface="Times New Roman" panose="02020603050405020304" pitchFamily="18" charset="0"/>
                        </a:rPr>
                        <a:t>Proposes an LSTM-based deep learning model to forecast the prices of four cryptocurrencies: AMP, Ethereum, EOS, and XRP. The model is evaluated using MSE, RMSE, and NRMSE, showing superior accuracy in predicting cryptocurrency fluctuations over a 180-day period. </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207781981"/>
                  </a:ext>
                </a:extLst>
              </a:tr>
              <a:tr h="654326">
                <a:tc>
                  <a:txBody>
                    <a:bodyPr/>
                    <a:lstStyle/>
                    <a:p>
                      <a:pPr algn="ctr"/>
                      <a:r>
                        <a:rPr lang="en-US" sz="1100" dirty="0">
                          <a:latin typeface="Times New Roman" panose="02020603050405020304" pitchFamily="18" charset="0"/>
                          <a:cs typeface="Times New Roman" panose="02020603050405020304" pitchFamily="18" charset="0"/>
                        </a:rPr>
                        <a:t>Navigating XRP Volatility: A Deep Learning Perspective on Technical Indicators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err="1">
                          <a:latin typeface="Times New Roman" panose="02020603050405020304" pitchFamily="18" charset="0"/>
                          <a:cs typeface="Times New Roman" panose="02020603050405020304" pitchFamily="18" charset="0"/>
                        </a:rPr>
                        <a:t>Susrita</a:t>
                      </a:r>
                      <a:r>
                        <a:rPr lang="en-IN" sz="1100" dirty="0">
                          <a:latin typeface="Times New Roman" panose="02020603050405020304" pitchFamily="18" charset="0"/>
                          <a:cs typeface="Times New Roman" panose="02020603050405020304" pitchFamily="18" charset="0"/>
                        </a:rPr>
                        <a:t> </a:t>
                      </a:r>
                      <a:r>
                        <a:rPr lang="en-IN" sz="1100" dirty="0" err="1">
                          <a:latin typeface="Times New Roman" panose="02020603050405020304" pitchFamily="18" charset="0"/>
                          <a:cs typeface="Times New Roman" panose="02020603050405020304" pitchFamily="18" charset="0"/>
                        </a:rPr>
                        <a:t>Mahapatro</a:t>
                      </a:r>
                      <a:r>
                        <a:rPr lang="en-IN" sz="1100" dirty="0">
                          <a:latin typeface="Times New Roman" panose="02020603050405020304" pitchFamily="18" charset="0"/>
                          <a:cs typeface="Times New Roman" panose="02020603050405020304" pitchFamily="18" charset="0"/>
                        </a:rPr>
                        <a:t>, Prabhat Kumar Sahu, Asit </a:t>
                      </a:r>
                      <a:r>
                        <a:rPr lang="en-IN" sz="1100" dirty="0" err="1">
                          <a:latin typeface="Times New Roman" panose="02020603050405020304" pitchFamily="18" charset="0"/>
                          <a:cs typeface="Times New Roman" panose="02020603050405020304" pitchFamily="18" charset="0"/>
                        </a:rPr>
                        <a:t>Subudhi</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2024</a:t>
                      </a:r>
                    </a:p>
                  </a:txBody>
                  <a:tcPr/>
                </a:tc>
                <a:tc>
                  <a:txBody>
                    <a:bodyPr/>
                    <a:lstStyle/>
                    <a:p>
                      <a:pPr algn="ctr"/>
                      <a:r>
                        <a:rPr lang="en-US" sz="1100" dirty="0">
                          <a:latin typeface="Times New Roman" panose="02020603050405020304" pitchFamily="18" charset="0"/>
                          <a:cs typeface="Times New Roman" panose="02020603050405020304" pitchFamily="18" charset="0"/>
                        </a:rPr>
                        <a:t>Aims to enhance forecasting accuracy by integrating financial market analysis with neural networks, offering investors a reliable tool for decision-making in volatile markets.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30200243"/>
                  </a:ext>
                </a:extLst>
              </a:tr>
              <a:tr h="798278">
                <a:tc>
                  <a:txBody>
                    <a:bodyPr/>
                    <a:lstStyle/>
                    <a:p>
                      <a:pPr algn="ctr"/>
                      <a:r>
                        <a:rPr lang="en-US" sz="1100" dirty="0">
                          <a:latin typeface="Times New Roman" panose="02020603050405020304" pitchFamily="18" charset="0"/>
                          <a:cs typeface="Times New Roman" panose="02020603050405020304" pitchFamily="18" charset="0"/>
                        </a:rPr>
                        <a:t>Deep Learning to Predict Change in XRP Cryptocurrency Price Using Twitter and Historic Data</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err="1">
                          <a:latin typeface="Times New Roman" panose="02020603050405020304" pitchFamily="18" charset="0"/>
                          <a:cs typeface="Times New Roman" panose="02020603050405020304" pitchFamily="18" charset="0"/>
                        </a:rPr>
                        <a:t>Freek</a:t>
                      </a:r>
                      <a:r>
                        <a:rPr lang="en-IN" sz="1100" dirty="0">
                          <a:latin typeface="Times New Roman" panose="02020603050405020304" pitchFamily="18" charset="0"/>
                          <a:cs typeface="Times New Roman" panose="02020603050405020304" pitchFamily="18" charset="0"/>
                        </a:rPr>
                        <a:t> </a:t>
                      </a:r>
                      <a:r>
                        <a:rPr lang="en-IN" sz="1100" dirty="0" err="1">
                          <a:latin typeface="Times New Roman" panose="02020603050405020304" pitchFamily="18" charset="0"/>
                          <a:cs typeface="Times New Roman" panose="02020603050405020304" pitchFamily="18" charset="0"/>
                        </a:rPr>
                        <a:t>Hexspoor</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2022</a:t>
                      </a:r>
                    </a:p>
                  </a:txBody>
                  <a:tcPr/>
                </a:tc>
                <a:tc>
                  <a:txBody>
                    <a:bodyPr/>
                    <a:lstStyle/>
                    <a:p>
                      <a:pPr algn="ctr"/>
                      <a:r>
                        <a:rPr lang="en-US" sz="1100" dirty="0">
                          <a:latin typeface="Times New Roman" panose="02020603050405020304" pitchFamily="18" charset="0"/>
                          <a:cs typeface="Times New Roman" panose="02020603050405020304" pitchFamily="18" charset="0"/>
                        </a:rPr>
                        <a:t>The study investigates the extent to which deep learning can predict the daily direction of XRP price changes using Twitter sentiment and historical data. It evaluates three models, including RNN, CNN, and non-static word embeddings.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95088831"/>
                  </a:ext>
                </a:extLst>
              </a:tr>
            </a:tbl>
          </a:graphicData>
        </a:graphic>
      </p:graphicFrame>
    </p:spTree>
    <p:extLst>
      <p:ext uri="{BB962C8B-B14F-4D97-AF65-F5344CB8AC3E}">
        <p14:creationId xmlns:p14="http://schemas.microsoft.com/office/powerpoint/2010/main" val="592092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39">
          <a:extLst>
            <a:ext uri="{FF2B5EF4-FFF2-40B4-BE49-F238E27FC236}">
              <a16:creationId xmlns:a16="http://schemas.microsoft.com/office/drawing/2014/main" id="{E7B4FF6F-1F51-2885-E354-355055F98E08}"/>
            </a:ext>
          </a:extLst>
        </p:cNvPr>
        <p:cNvGrpSpPr/>
        <p:nvPr/>
      </p:nvGrpSpPr>
      <p:grpSpPr>
        <a:xfrm>
          <a:off x="0" y="0"/>
          <a:ext cx="0" cy="0"/>
          <a:chOff x="0" y="0"/>
          <a:chExt cx="0" cy="0"/>
        </a:xfrm>
      </p:grpSpPr>
      <p:cxnSp>
        <p:nvCxnSpPr>
          <p:cNvPr id="242" name="Google Shape;242;p39">
            <a:extLst>
              <a:ext uri="{FF2B5EF4-FFF2-40B4-BE49-F238E27FC236}">
                <a16:creationId xmlns:a16="http://schemas.microsoft.com/office/drawing/2014/main" id="{2ACD660D-961E-60C4-A1B6-98FC20687B0E}"/>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243" name="Google Shape;243;p39">
            <a:extLst>
              <a:ext uri="{FF2B5EF4-FFF2-40B4-BE49-F238E27FC236}">
                <a16:creationId xmlns:a16="http://schemas.microsoft.com/office/drawing/2014/main" id="{77AB6704-4768-6185-EBAE-AF761F65A434}"/>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250" name="Google Shape;250;p39">
            <a:extLst>
              <a:ext uri="{FF2B5EF4-FFF2-40B4-BE49-F238E27FC236}">
                <a16:creationId xmlns:a16="http://schemas.microsoft.com/office/drawing/2014/main" id="{CBCCC537-B489-9DC6-3B0C-64B21734E6F6}"/>
              </a:ext>
            </a:extLst>
          </p:cNvPr>
          <p:cNvGrpSpPr/>
          <p:nvPr/>
        </p:nvGrpSpPr>
        <p:grpSpPr>
          <a:xfrm>
            <a:off x="-4762" y="-51527"/>
            <a:ext cx="1542911" cy="1597588"/>
            <a:chOff x="0" y="-28575"/>
            <a:chExt cx="812700" cy="841500"/>
          </a:xfrm>
        </p:grpSpPr>
        <p:sp>
          <p:nvSpPr>
            <p:cNvPr id="251" name="Google Shape;251;p39">
              <a:extLst>
                <a:ext uri="{FF2B5EF4-FFF2-40B4-BE49-F238E27FC236}">
                  <a16:creationId xmlns:a16="http://schemas.microsoft.com/office/drawing/2014/main" id="{537CA41A-4702-7651-2C38-FE5A4A673F0F}"/>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252" name="Google Shape;252;p39">
              <a:extLst>
                <a:ext uri="{FF2B5EF4-FFF2-40B4-BE49-F238E27FC236}">
                  <a16:creationId xmlns:a16="http://schemas.microsoft.com/office/drawing/2014/main" id="{19C75C9F-CB09-DBC6-067A-7054D09F7672}"/>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253" name="Google Shape;253;p39">
            <a:extLst>
              <a:ext uri="{FF2B5EF4-FFF2-40B4-BE49-F238E27FC236}">
                <a16:creationId xmlns:a16="http://schemas.microsoft.com/office/drawing/2014/main" id="{2BE699FB-EEC0-124B-03FC-44E1E8F3BE86}"/>
              </a:ext>
            </a:extLst>
          </p:cNvPr>
          <p:cNvSpPr txBox="1"/>
          <p:nvPr/>
        </p:nvSpPr>
        <p:spPr>
          <a:xfrm>
            <a:off x="-9932" y="31761"/>
            <a:ext cx="5121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cs typeface="Times New Roman" panose="02020603050405020304" pitchFamily="18" charset="0"/>
                <a:sym typeface="Staatliches"/>
              </a:rPr>
              <a:t>5</a:t>
            </a:r>
            <a:endParaRPr sz="2300" b="0" i="0" u="none" strike="noStrike" cap="none" dirty="0">
              <a:solidFill>
                <a:srgbClr val="000000"/>
              </a:solidFill>
              <a:sym typeface="Arial"/>
            </a:endParaRPr>
          </a:p>
        </p:txBody>
      </p:sp>
      <p:sp>
        <p:nvSpPr>
          <p:cNvPr id="2" name="TextBox 1">
            <a:extLst>
              <a:ext uri="{FF2B5EF4-FFF2-40B4-BE49-F238E27FC236}">
                <a16:creationId xmlns:a16="http://schemas.microsoft.com/office/drawing/2014/main" id="{81D971DF-A514-41DE-E6FD-644F0F8F935C}"/>
              </a:ext>
            </a:extLst>
          </p:cNvPr>
          <p:cNvSpPr txBox="1"/>
          <p:nvPr/>
        </p:nvSpPr>
        <p:spPr>
          <a:xfrm>
            <a:off x="3183782" y="93714"/>
            <a:ext cx="3134946" cy="430887"/>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LITERATURE SURVEY</a:t>
            </a:r>
            <a:endParaRPr lang="en-IN" sz="2200"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A2A0FF64-B2C1-FCBC-9F38-A319CB8EEFCA}"/>
              </a:ext>
            </a:extLst>
          </p:cNvPr>
          <p:cNvGraphicFramePr>
            <a:graphicFrameLocks noGrp="1"/>
          </p:cNvGraphicFramePr>
          <p:nvPr>
            <p:extLst>
              <p:ext uri="{D42A27DB-BD31-4B8C-83A1-F6EECF244321}">
                <p14:modId xmlns:p14="http://schemas.microsoft.com/office/powerpoint/2010/main" val="390710970"/>
              </p:ext>
            </p:extLst>
          </p:nvPr>
        </p:nvGraphicFramePr>
        <p:xfrm>
          <a:off x="703734" y="627542"/>
          <a:ext cx="8095041" cy="4499997"/>
        </p:xfrm>
        <a:graphic>
          <a:graphicData uri="http://schemas.openxmlformats.org/drawingml/2006/table">
            <a:tbl>
              <a:tblPr firstRow="1" bandRow="1">
                <a:tableStyleId>{073A0DAA-6AF3-43AB-8588-CEC1D06C72B9}</a:tableStyleId>
              </a:tblPr>
              <a:tblGrid>
                <a:gridCol w="1965125">
                  <a:extLst>
                    <a:ext uri="{9D8B030D-6E8A-4147-A177-3AD203B41FA5}">
                      <a16:colId xmlns:a16="http://schemas.microsoft.com/office/drawing/2014/main" val="1800751083"/>
                    </a:ext>
                  </a:extLst>
                </a:gridCol>
                <a:gridCol w="1479395">
                  <a:extLst>
                    <a:ext uri="{9D8B030D-6E8A-4147-A177-3AD203B41FA5}">
                      <a16:colId xmlns:a16="http://schemas.microsoft.com/office/drawing/2014/main" val="2052079152"/>
                    </a:ext>
                  </a:extLst>
                </a:gridCol>
                <a:gridCol w="884663">
                  <a:extLst>
                    <a:ext uri="{9D8B030D-6E8A-4147-A177-3AD203B41FA5}">
                      <a16:colId xmlns:a16="http://schemas.microsoft.com/office/drawing/2014/main" val="3310221402"/>
                    </a:ext>
                  </a:extLst>
                </a:gridCol>
                <a:gridCol w="3765858">
                  <a:extLst>
                    <a:ext uri="{9D8B030D-6E8A-4147-A177-3AD203B41FA5}">
                      <a16:colId xmlns:a16="http://schemas.microsoft.com/office/drawing/2014/main" val="1694513546"/>
                    </a:ext>
                  </a:extLst>
                </a:gridCol>
              </a:tblGrid>
              <a:tr h="318439">
                <a:tc>
                  <a:txBody>
                    <a:bodyPr/>
                    <a:lstStyle/>
                    <a:p>
                      <a:pPr algn="ctr"/>
                      <a:r>
                        <a:rPr lang="en-US" sz="1400" dirty="0">
                          <a:latin typeface="Times New Roman" panose="02020603050405020304" pitchFamily="18" charset="0"/>
                          <a:cs typeface="Times New Roman" panose="02020603050405020304" pitchFamily="18" charset="0"/>
                        </a:rPr>
                        <a:t>Title</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a:latin typeface="Times New Roman" panose="02020603050405020304" pitchFamily="18" charset="0"/>
                          <a:cs typeface="Times New Roman" panose="02020603050405020304" pitchFamily="18" charset="0"/>
                        </a:rPr>
                        <a:t>Author(s)</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a:latin typeface="Times New Roman" panose="02020603050405020304" pitchFamily="18" charset="0"/>
                          <a:cs typeface="Times New Roman" panose="02020603050405020304" pitchFamily="18" charset="0"/>
                        </a:rPr>
                        <a:t>Year</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a:latin typeface="Times New Roman" panose="02020603050405020304" pitchFamily="18" charset="0"/>
                          <a:cs typeface="Times New Roman" panose="02020603050405020304" pitchFamily="18" charset="0"/>
                        </a:rPr>
                        <a:t>Objective</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31996987"/>
                  </a:ext>
                </a:extLst>
              </a:tr>
              <a:tr h="820883">
                <a:tc>
                  <a:txBody>
                    <a:bodyPr/>
                    <a:lstStyle/>
                    <a:p>
                      <a:pPr algn="ctr"/>
                      <a:r>
                        <a:rPr lang="en-US" sz="1100" dirty="0">
                          <a:latin typeface="Times New Roman" panose="02020603050405020304" pitchFamily="18" charset="0"/>
                          <a:cs typeface="Times New Roman" panose="02020603050405020304" pitchFamily="18" charset="0"/>
                        </a:rPr>
                        <a:t>Daily Cryptocurrency Returns Forecasting and Trading via Machine Learning</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US" sz="1100" dirty="0">
                          <a:latin typeface="Times New Roman" panose="02020603050405020304" pitchFamily="18" charset="0"/>
                          <a:cs typeface="Times New Roman" panose="02020603050405020304" pitchFamily="18" charset="0"/>
                        </a:rPr>
                        <a:t>Andrew Falcon, </a:t>
                      </a:r>
                      <a:r>
                        <a:rPr lang="en-US" sz="1100" dirty="0" err="1">
                          <a:latin typeface="Times New Roman" panose="02020603050405020304" pitchFamily="18" charset="0"/>
                          <a:cs typeface="Times New Roman" panose="02020603050405020304" pitchFamily="18" charset="0"/>
                        </a:rPr>
                        <a:t>Tianshu</a:t>
                      </a:r>
                      <a:r>
                        <a:rPr lang="en-US" sz="1100" dirty="0">
                          <a:latin typeface="Times New Roman" panose="02020603050405020304" pitchFamily="18" charset="0"/>
                          <a:cs typeface="Times New Roman" panose="02020603050405020304" pitchFamily="18" charset="0"/>
                        </a:rPr>
                        <a:t> Lyu (Advisor)</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2021</a:t>
                      </a:r>
                    </a:p>
                  </a:txBody>
                  <a:tcPr/>
                </a:tc>
                <a:tc>
                  <a:txBody>
                    <a:bodyPr/>
                    <a:lstStyle/>
                    <a:p>
                      <a:pPr algn="ctr"/>
                      <a:r>
                        <a:rPr lang="en-US" sz="1100" dirty="0">
                          <a:latin typeface="Times New Roman" panose="02020603050405020304" pitchFamily="18" charset="0"/>
                          <a:cs typeface="Times New Roman" panose="02020603050405020304" pitchFamily="18" charset="0"/>
                        </a:rPr>
                        <a:t>To conduct a comparative analysis of machine learning models for predicting the sign of next-day cryptocurrency returns and develop a probability-based trading strategy that outperforms standalone investments in Bitcoin (BTC), Ethereum (ETH), and Ripple (XRP).</a:t>
                      </a:r>
                      <a:endParaRPr lang="en-IN" sz="11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69706252"/>
                  </a:ext>
                </a:extLst>
              </a:tr>
              <a:tr h="737914">
                <a:tc>
                  <a:txBody>
                    <a:bodyPr/>
                    <a:lstStyle/>
                    <a:p>
                      <a:pPr algn="ctr"/>
                      <a:r>
                        <a:rPr lang="en-US" sz="1100" dirty="0">
                          <a:latin typeface="Times New Roman" panose="02020603050405020304" pitchFamily="18" charset="0"/>
                          <a:cs typeface="Times New Roman" panose="02020603050405020304" pitchFamily="18" charset="0"/>
                        </a:rPr>
                        <a:t>Gold and Bitcoin Price Prediction based on KNN, </a:t>
                      </a:r>
                      <a:r>
                        <a:rPr lang="en-US" sz="1100" dirty="0" err="1">
                          <a:latin typeface="Times New Roman" panose="02020603050405020304" pitchFamily="18" charset="0"/>
                          <a:cs typeface="Times New Roman" panose="02020603050405020304" pitchFamily="18" charset="0"/>
                        </a:rPr>
                        <a:t>XGBoost</a:t>
                      </a:r>
                      <a:r>
                        <a:rPr lang="en-US" sz="1100" dirty="0">
                          <a:latin typeface="Times New Roman" panose="02020603050405020304" pitchFamily="18" charset="0"/>
                          <a:cs typeface="Times New Roman" panose="02020603050405020304" pitchFamily="18" charset="0"/>
                        </a:rPr>
                        <a:t> and </a:t>
                      </a:r>
                      <a:r>
                        <a:rPr lang="en-US" sz="1100" dirty="0" err="1">
                          <a:latin typeface="Times New Roman" panose="02020603050405020304" pitchFamily="18" charset="0"/>
                          <a:cs typeface="Times New Roman" panose="02020603050405020304" pitchFamily="18" charset="0"/>
                        </a:rPr>
                        <a:t>LightGBM</a:t>
                      </a:r>
                      <a:r>
                        <a:rPr lang="en-US" sz="1100" dirty="0">
                          <a:latin typeface="Times New Roman" panose="02020603050405020304" pitchFamily="18" charset="0"/>
                          <a:cs typeface="Times New Roman" panose="02020603050405020304" pitchFamily="18" charset="0"/>
                        </a:rPr>
                        <a:t> Model</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Ziyang Yuan</a:t>
                      </a:r>
                    </a:p>
                  </a:txBody>
                  <a:tcPr/>
                </a:tc>
                <a:tc>
                  <a:txBody>
                    <a:bodyPr/>
                    <a:lstStyle/>
                    <a:p>
                      <a:pPr algn="ctr"/>
                      <a:r>
                        <a:rPr lang="en-IN" sz="1100" dirty="0">
                          <a:latin typeface="Times New Roman" panose="02020603050405020304" pitchFamily="18" charset="0"/>
                          <a:cs typeface="Times New Roman" panose="02020603050405020304" pitchFamily="18" charset="0"/>
                        </a:rPr>
                        <a:t>2023</a:t>
                      </a:r>
                    </a:p>
                  </a:txBody>
                  <a:tcPr/>
                </a:tc>
                <a:tc>
                  <a:txBody>
                    <a:bodyPr/>
                    <a:lstStyle/>
                    <a:p>
                      <a:pPr algn="ctr"/>
                      <a:r>
                        <a:rPr lang="en-US" sz="1100" dirty="0">
                          <a:latin typeface="Times New Roman" panose="02020603050405020304" pitchFamily="18" charset="0"/>
                          <a:cs typeface="Times New Roman" panose="02020603050405020304" pitchFamily="18" charset="0"/>
                        </a:rPr>
                        <a:t>To predict Gold and Bitcoin prices using KNN, </a:t>
                      </a:r>
                      <a:r>
                        <a:rPr lang="en-US" sz="1100" dirty="0" err="1">
                          <a:latin typeface="Times New Roman" panose="02020603050405020304" pitchFamily="18" charset="0"/>
                          <a:cs typeface="Times New Roman" panose="02020603050405020304" pitchFamily="18" charset="0"/>
                        </a:rPr>
                        <a:t>XGBoost</a:t>
                      </a:r>
                      <a:r>
                        <a:rPr lang="en-US" sz="1100" dirty="0">
                          <a:latin typeface="Times New Roman" panose="02020603050405020304" pitchFamily="18" charset="0"/>
                          <a:cs typeface="Times New Roman" panose="02020603050405020304" pitchFamily="18" charset="0"/>
                        </a:rPr>
                        <a:t>, and </a:t>
                      </a:r>
                      <a:r>
                        <a:rPr lang="en-US" sz="1100" dirty="0" err="1">
                          <a:latin typeface="Times New Roman" panose="02020603050405020304" pitchFamily="18" charset="0"/>
                          <a:cs typeface="Times New Roman" panose="02020603050405020304" pitchFamily="18" charset="0"/>
                        </a:rPr>
                        <a:t>LightGBM</a:t>
                      </a:r>
                      <a:r>
                        <a:rPr lang="en-US" sz="1100" dirty="0">
                          <a:latin typeface="Times New Roman" panose="02020603050405020304" pitchFamily="18" charset="0"/>
                          <a:cs typeface="Times New Roman" panose="02020603050405020304" pitchFamily="18" charset="0"/>
                        </a:rPr>
                        <a:t> and analyze their performance for informed trading decisions.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98415033"/>
                  </a:ext>
                </a:extLst>
              </a:tr>
              <a:tr h="654326">
                <a:tc>
                  <a:txBody>
                    <a:bodyPr/>
                    <a:lstStyle/>
                    <a:p>
                      <a:pPr algn="ctr"/>
                      <a:r>
                        <a:rPr lang="en-US" sz="1100" dirty="0">
                          <a:latin typeface="Times New Roman" panose="02020603050405020304" pitchFamily="18" charset="0"/>
                          <a:cs typeface="Times New Roman" panose="02020603050405020304" pitchFamily="18" charset="0"/>
                        </a:rPr>
                        <a:t>A Cryptocurrency Price Prediction Model using Deep Learning</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Akila V, Nitin M. V. S, Prasanth I, Sandeep Reddy M, Akash Kumar G</a:t>
                      </a:r>
                    </a:p>
                  </a:txBody>
                  <a:tcPr/>
                </a:tc>
                <a:tc>
                  <a:txBody>
                    <a:bodyPr/>
                    <a:lstStyle/>
                    <a:p>
                      <a:pPr algn="ctr"/>
                      <a:r>
                        <a:rPr lang="en-IN" sz="1100" dirty="0">
                          <a:latin typeface="Times New Roman" panose="02020603050405020304" pitchFamily="18" charset="0"/>
                          <a:cs typeface="Times New Roman" panose="02020603050405020304" pitchFamily="18" charset="0"/>
                        </a:rPr>
                        <a:t>2023</a:t>
                      </a:r>
                    </a:p>
                  </a:txBody>
                  <a:tcPr/>
                </a:tc>
                <a:tc>
                  <a:txBody>
                    <a:bodyPr/>
                    <a:lstStyle/>
                    <a:p>
                      <a:pPr algn="ctr"/>
                      <a:r>
                        <a:rPr lang="en-US" sz="1100" dirty="0">
                          <a:latin typeface="Times New Roman" panose="02020603050405020304" pitchFamily="18" charset="0"/>
                          <a:cs typeface="Times New Roman" panose="02020603050405020304" pitchFamily="18" charset="0"/>
                        </a:rPr>
                        <a:t>To improve cryptocurrency price prediction using Long Short-Term Memory (LSTM) networks combined with Change Point Detection (CPD) via the PELT algorithm for better accuracy.</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30200243"/>
                  </a:ext>
                </a:extLst>
              </a:tr>
              <a:tr h="798278">
                <a:tc>
                  <a:txBody>
                    <a:bodyPr/>
                    <a:lstStyle/>
                    <a:p>
                      <a:pPr algn="ctr"/>
                      <a:r>
                        <a:rPr lang="en-US" sz="1100" dirty="0">
                          <a:latin typeface="Times New Roman" panose="02020603050405020304" pitchFamily="18" charset="0"/>
                          <a:cs typeface="Times New Roman" panose="02020603050405020304" pitchFamily="18" charset="0"/>
                        </a:rPr>
                        <a:t>Investigating the Problem of Cryptocurrency Price Prediction: A Deep Learning Approach</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Emmanuel </a:t>
                      </a:r>
                      <a:r>
                        <a:rPr lang="en-IN" sz="1100" dirty="0" err="1">
                          <a:latin typeface="Times New Roman" panose="02020603050405020304" pitchFamily="18" charset="0"/>
                          <a:cs typeface="Times New Roman" panose="02020603050405020304" pitchFamily="18" charset="0"/>
                        </a:rPr>
                        <a:t>Pintelas</a:t>
                      </a:r>
                      <a:r>
                        <a:rPr lang="en-IN" sz="1100" dirty="0">
                          <a:latin typeface="Times New Roman" panose="02020603050405020304" pitchFamily="18" charset="0"/>
                          <a:cs typeface="Times New Roman" panose="02020603050405020304" pitchFamily="18" charset="0"/>
                        </a:rPr>
                        <a:t>, Ioannis E. </a:t>
                      </a:r>
                      <a:r>
                        <a:rPr lang="en-IN" sz="1100" dirty="0" err="1">
                          <a:latin typeface="Times New Roman" panose="02020603050405020304" pitchFamily="18" charset="0"/>
                          <a:cs typeface="Times New Roman" panose="02020603050405020304" pitchFamily="18" charset="0"/>
                        </a:rPr>
                        <a:t>Livieris</a:t>
                      </a:r>
                      <a:r>
                        <a:rPr lang="en-IN" sz="1100" dirty="0">
                          <a:latin typeface="Times New Roman" panose="02020603050405020304" pitchFamily="18" charset="0"/>
                          <a:cs typeface="Times New Roman" panose="02020603050405020304" pitchFamily="18" charset="0"/>
                        </a:rPr>
                        <a:t>, Stavros </a:t>
                      </a:r>
                      <a:r>
                        <a:rPr lang="en-IN" sz="1100" dirty="0" err="1">
                          <a:latin typeface="Times New Roman" panose="02020603050405020304" pitchFamily="18" charset="0"/>
                          <a:cs typeface="Times New Roman" panose="02020603050405020304" pitchFamily="18" charset="0"/>
                        </a:rPr>
                        <a:t>Stavroyiannis</a:t>
                      </a:r>
                      <a:r>
                        <a:rPr lang="en-IN" sz="1100" dirty="0">
                          <a:latin typeface="Times New Roman" panose="02020603050405020304" pitchFamily="18" charset="0"/>
                          <a:cs typeface="Times New Roman" panose="02020603050405020304" pitchFamily="18" charset="0"/>
                        </a:rPr>
                        <a:t>, Theodore </a:t>
                      </a:r>
                      <a:r>
                        <a:rPr lang="en-IN" sz="1100" dirty="0" err="1">
                          <a:latin typeface="Times New Roman" panose="02020603050405020304" pitchFamily="18" charset="0"/>
                          <a:cs typeface="Times New Roman" panose="02020603050405020304" pitchFamily="18" charset="0"/>
                        </a:rPr>
                        <a:t>Kotsilieris</a:t>
                      </a:r>
                      <a:r>
                        <a:rPr lang="en-IN" sz="1100" dirty="0">
                          <a:latin typeface="Times New Roman" panose="02020603050405020304" pitchFamily="18" charset="0"/>
                          <a:cs typeface="Times New Roman" panose="02020603050405020304" pitchFamily="18" charset="0"/>
                        </a:rPr>
                        <a:t>, Panagiotis </a:t>
                      </a:r>
                      <a:r>
                        <a:rPr lang="en-IN" sz="1100" dirty="0" err="1">
                          <a:latin typeface="Times New Roman" panose="02020603050405020304" pitchFamily="18" charset="0"/>
                          <a:cs typeface="Times New Roman" panose="02020603050405020304" pitchFamily="18" charset="0"/>
                        </a:rPr>
                        <a:t>Pintelas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2020</a:t>
                      </a:r>
                    </a:p>
                  </a:txBody>
                  <a:tcPr/>
                </a:tc>
                <a:tc>
                  <a:txBody>
                    <a:bodyPr/>
                    <a:lstStyle/>
                    <a:p>
                      <a:pPr algn="ctr"/>
                      <a:r>
                        <a:rPr lang="en-US" sz="1100" dirty="0">
                          <a:latin typeface="Times New Roman" panose="02020603050405020304" pitchFamily="18" charset="0"/>
                          <a:cs typeface="Times New Roman" panose="02020603050405020304" pitchFamily="18" charset="0"/>
                        </a:rPr>
                        <a:t>To evaluate deep learning models for cryptocurrency price prediction and analyze their effectiveness, concluding that new techniques and strategies are needed for better accuracy.</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95088831"/>
                  </a:ext>
                </a:extLst>
              </a:tr>
              <a:tr h="798278">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latin typeface="Times New Roman" panose="02020603050405020304" pitchFamily="18" charset="0"/>
                          <a:cs typeface="Times New Roman" panose="02020603050405020304" pitchFamily="18" charset="0"/>
                        </a:rPr>
                        <a:t>Cryptocurrency Price Prediction Based on </a:t>
                      </a:r>
                      <a:r>
                        <a:rPr lang="en-US" sz="1100" dirty="0" err="1">
                          <a:latin typeface="Times New Roman" panose="02020603050405020304" pitchFamily="18" charset="0"/>
                          <a:cs typeface="Times New Roman" panose="02020603050405020304" pitchFamily="18" charset="0"/>
                        </a:rPr>
                        <a:t>Xgboost</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LightGBM</a:t>
                      </a:r>
                      <a:r>
                        <a:rPr lang="en-US" sz="1100" dirty="0">
                          <a:latin typeface="Times New Roman" panose="02020603050405020304" pitchFamily="18" charset="0"/>
                          <a:cs typeface="Times New Roman" panose="02020603050405020304" pitchFamily="18" charset="0"/>
                        </a:rPr>
                        <a:t>, and BNN</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err="1">
                          <a:latin typeface="Times New Roman" panose="02020603050405020304" pitchFamily="18" charset="0"/>
                          <a:cs typeface="Times New Roman" panose="02020603050405020304" pitchFamily="18" charset="0"/>
                        </a:rPr>
                        <a:t>Guoxuan</a:t>
                      </a:r>
                      <a:r>
                        <a:rPr lang="en-IN" sz="1100" dirty="0">
                          <a:latin typeface="Times New Roman" panose="02020603050405020304" pitchFamily="18" charset="0"/>
                          <a:cs typeface="Times New Roman" panose="02020603050405020304" pitchFamily="18" charset="0"/>
                        </a:rPr>
                        <a:t> Sun</a:t>
                      </a:r>
                    </a:p>
                  </a:txBody>
                  <a:tcPr/>
                </a:tc>
                <a:tc>
                  <a:txBody>
                    <a:bodyPr/>
                    <a:lstStyle/>
                    <a:p>
                      <a:pPr algn="ctr"/>
                      <a:r>
                        <a:rPr lang="en-IN" sz="1100" dirty="0">
                          <a:latin typeface="Times New Roman" panose="02020603050405020304" pitchFamily="18" charset="0"/>
                          <a:cs typeface="Times New Roman" panose="02020603050405020304" pitchFamily="18" charset="0"/>
                        </a:rPr>
                        <a:t>2024</a:t>
                      </a:r>
                    </a:p>
                  </a:txBody>
                  <a:tcPr/>
                </a:tc>
                <a:tc>
                  <a:txBody>
                    <a:bodyPr/>
                    <a:lstStyle/>
                    <a:p>
                      <a:pPr algn="ctr"/>
                      <a:r>
                        <a:rPr lang="en-US" sz="1100" dirty="0">
                          <a:latin typeface="Times New Roman" panose="02020603050405020304" pitchFamily="18" charset="0"/>
                          <a:cs typeface="Times New Roman" panose="02020603050405020304" pitchFamily="18" charset="0"/>
                        </a:rPr>
                        <a:t>To compare </a:t>
                      </a:r>
                      <a:r>
                        <a:rPr lang="en-US" sz="1100" dirty="0" err="1">
                          <a:latin typeface="Times New Roman" panose="02020603050405020304" pitchFamily="18" charset="0"/>
                          <a:cs typeface="Times New Roman" panose="02020603050405020304" pitchFamily="18" charset="0"/>
                        </a:rPr>
                        <a:t>Xgboost</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LightGBM</a:t>
                      </a:r>
                      <a:r>
                        <a:rPr lang="en-US" sz="1100" dirty="0">
                          <a:latin typeface="Times New Roman" panose="02020603050405020304" pitchFamily="18" charset="0"/>
                          <a:cs typeface="Times New Roman" panose="02020603050405020304" pitchFamily="18" charset="0"/>
                        </a:rPr>
                        <a:t>, and BNN for cryptocurrency price prediction and valuation.</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16655256"/>
                  </a:ext>
                </a:extLst>
              </a:tr>
            </a:tbl>
          </a:graphicData>
        </a:graphic>
      </p:graphicFrame>
    </p:spTree>
    <p:extLst>
      <p:ext uri="{BB962C8B-B14F-4D97-AF65-F5344CB8AC3E}">
        <p14:creationId xmlns:p14="http://schemas.microsoft.com/office/powerpoint/2010/main" val="3369209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39">
          <a:extLst>
            <a:ext uri="{FF2B5EF4-FFF2-40B4-BE49-F238E27FC236}">
              <a16:creationId xmlns:a16="http://schemas.microsoft.com/office/drawing/2014/main" id="{FA682F0C-CF54-2A23-6C73-45ABD017BA33}"/>
            </a:ext>
          </a:extLst>
        </p:cNvPr>
        <p:cNvGrpSpPr/>
        <p:nvPr/>
      </p:nvGrpSpPr>
      <p:grpSpPr>
        <a:xfrm>
          <a:off x="0" y="0"/>
          <a:ext cx="0" cy="0"/>
          <a:chOff x="0" y="0"/>
          <a:chExt cx="0" cy="0"/>
        </a:xfrm>
      </p:grpSpPr>
      <p:cxnSp>
        <p:nvCxnSpPr>
          <p:cNvPr id="242" name="Google Shape;242;p39">
            <a:extLst>
              <a:ext uri="{FF2B5EF4-FFF2-40B4-BE49-F238E27FC236}">
                <a16:creationId xmlns:a16="http://schemas.microsoft.com/office/drawing/2014/main" id="{F157E147-DB17-4FD4-C26C-DAFDAEEBD079}"/>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243" name="Google Shape;243;p39">
            <a:extLst>
              <a:ext uri="{FF2B5EF4-FFF2-40B4-BE49-F238E27FC236}">
                <a16:creationId xmlns:a16="http://schemas.microsoft.com/office/drawing/2014/main" id="{054FEC4B-C95C-292A-2F66-BED890BA86B9}"/>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250" name="Google Shape;250;p39">
            <a:extLst>
              <a:ext uri="{FF2B5EF4-FFF2-40B4-BE49-F238E27FC236}">
                <a16:creationId xmlns:a16="http://schemas.microsoft.com/office/drawing/2014/main" id="{0FECAD25-A57F-50B2-E215-8CD094834A63}"/>
              </a:ext>
            </a:extLst>
          </p:cNvPr>
          <p:cNvGrpSpPr/>
          <p:nvPr/>
        </p:nvGrpSpPr>
        <p:grpSpPr>
          <a:xfrm>
            <a:off x="-4762" y="-51527"/>
            <a:ext cx="1542911" cy="1597588"/>
            <a:chOff x="0" y="-28575"/>
            <a:chExt cx="812700" cy="841500"/>
          </a:xfrm>
        </p:grpSpPr>
        <p:sp>
          <p:nvSpPr>
            <p:cNvPr id="251" name="Google Shape;251;p39">
              <a:extLst>
                <a:ext uri="{FF2B5EF4-FFF2-40B4-BE49-F238E27FC236}">
                  <a16:creationId xmlns:a16="http://schemas.microsoft.com/office/drawing/2014/main" id="{1B1FFFCD-68DD-D01C-1FED-8E474A783BD8}"/>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252" name="Google Shape;252;p39">
              <a:extLst>
                <a:ext uri="{FF2B5EF4-FFF2-40B4-BE49-F238E27FC236}">
                  <a16:creationId xmlns:a16="http://schemas.microsoft.com/office/drawing/2014/main" id="{3723E882-0268-531D-7B94-C30F28393D02}"/>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253" name="Google Shape;253;p39">
            <a:extLst>
              <a:ext uri="{FF2B5EF4-FFF2-40B4-BE49-F238E27FC236}">
                <a16:creationId xmlns:a16="http://schemas.microsoft.com/office/drawing/2014/main" id="{A6CD5159-D6E8-F31A-08AC-FCAF9E37E19B}"/>
              </a:ext>
            </a:extLst>
          </p:cNvPr>
          <p:cNvSpPr txBox="1"/>
          <p:nvPr/>
        </p:nvSpPr>
        <p:spPr>
          <a:xfrm>
            <a:off x="0" y="29610"/>
            <a:ext cx="5121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cs typeface="Times New Roman" panose="02020603050405020304" pitchFamily="18" charset="0"/>
                <a:sym typeface="Staatliches"/>
              </a:rPr>
              <a:t>6</a:t>
            </a:r>
          </a:p>
        </p:txBody>
      </p:sp>
      <p:sp>
        <p:nvSpPr>
          <p:cNvPr id="2" name="TextBox 1">
            <a:extLst>
              <a:ext uri="{FF2B5EF4-FFF2-40B4-BE49-F238E27FC236}">
                <a16:creationId xmlns:a16="http://schemas.microsoft.com/office/drawing/2014/main" id="{777294C4-4F48-1AAC-563A-2F7BD40BF7C4}"/>
              </a:ext>
            </a:extLst>
          </p:cNvPr>
          <p:cNvSpPr txBox="1"/>
          <p:nvPr/>
        </p:nvSpPr>
        <p:spPr>
          <a:xfrm>
            <a:off x="3183782" y="93714"/>
            <a:ext cx="3134946" cy="430887"/>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LITERATURE SURVEY</a:t>
            </a:r>
            <a:endParaRPr lang="en-IN" sz="2200"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6A0DD788-C24B-D639-3529-E30BCCD902EE}"/>
              </a:ext>
            </a:extLst>
          </p:cNvPr>
          <p:cNvGraphicFramePr>
            <a:graphicFrameLocks noGrp="1"/>
          </p:cNvGraphicFramePr>
          <p:nvPr>
            <p:extLst>
              <p:ext uri="{D42A27DB-BD31-4B8C-83A1-F6EECF244321}">
                <p14:modId xmlns:p14="http://schemas.microsoft.com/office/powerpoint/2010/main" val="3000660876"/>
              </p:ext>
            </p:extLst>
          </p:nvPr>
        </p:nvGraphicFramePr>
        <p:xfrm>
          <a:off x="703734" y="648985"/>
          <a:ext cx="8095041" cy="4500157"/>
        </p:xfrm>
        <a:graphic>
          <a:graphicData uri="http://schemas.openxmlformats.org/drawingml/2006/table">
            <a:tbl>
              <a:tblPr firstRow="1" bandRow="1">
                <a:tableStyleId>{073A0DAA-6AF3-43AB-8588-CEC1D06C72B9}</a:tableStyleId>
              </a:tblPr>
              <a:tblGrid>
                <a:gridCol w="1965125">
                  <a:extLst>
                    <a:ext uri="{9D8B030D-6E8A-4147-A177-3AD203B41FA5}">
                      <a16:colId xmlns:a16="http://schemas.microsoft.com/office/drawing/2014/main" val="1800751083"/>
                    </a:ext>
                  </a:extLst>
                </a:gridCol>
                <a:gridCol w="1479395">
                  <a:extLst>
                    <a:ext uri="{9D8B030D-6E8A-4147-A177-3AD203B41FA5}">
                      <a16:colId xmlns:a16="http://schemas.microsoft.com/office/drawing/2014/main" val="2052079152"/>
                    </a:ext>
                  </a:extLst>
                </a:gridCol>
                <a:gridCol w="884663">
                  <a:extLst>
                    <a:ext uri="{9D8B030D-6E8A-4147-A177-3AD203B41FA5}">
                      <a16:colId xmlns:a16="http://schemas.microsoft.com/office/drawing/2014/main" val="3310221402"/>
                    </a:ext>
                  </a:extLst>
                </a:gridCol>
                <a:gridCol w="3765858">
                  <a:extLst>
                    <a:ext uri="{9D8B030D-6E8A-4147-A177-3AD203B41FA5}">
                      <a16:colId xmlns:a16="http://schemas.microsoft.com/office/drawing/2014/main" val="1694513546"/>
                    </a:ext>
                  </a:extLst>
                </a:gridCol>
              </a:tblGrid>
              <a:tr h="318439">
                <a:tc>
                  <a:txBody>
                    <a:bodyPr/>
                    <a:lstStyle/>
                    <a:p>
                      <a:pPr algn="ctr"/>
                      <a:r>
                        <a:rPr lang="en-US" sz="1400" dirty="0">
                          <a:latin typeface="Times New Roman" panose="02020603050405020304" pitchFamily="18" charset="0"/>
                          <a:cs typeface="Times New Roman" panose="02020603050405020304" pitchFamily="18" charset="0"/>
                        </a:rPr>
                        <a:t>Title</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Author(s)</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Year</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Objective</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31996987"/>
                  </a:ext>
                </a:extLst>
              </a:tr>
              <a:tr h="820883">
                <a:tc>
                  <a:txBody>
                    <a:bodyPr/>
                    <a:lstStyle/>
                    <a:p>
                      <a:pPr algn="ctr"/>
                      <a:r>
                        <a:rPr lang="en-US" sz="1100" dirty="0">
                          <a:latin typeface="Times New Roman" panose="02020603050405020304" pitchFamily="18" charset="0"/>
                          <a:cs typeface="Times New Roman" panose="02020603050405020304" pitchFamily="18" charset="0"/>
                        </a:rPr>
                        <a:t>Review of Deep Learning Models for Crypto Price Prediction: Implementation and Evaluation</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err="1">
                          <a:latin typeface="Times New Roman" panose="02020603050405020304" pitchFamily="18" charset="0"/>
                          <a:cs typeface="Times New Roman" panose="02020603050405020304" pitchFamily="18" charset="0"/>
                        </a:rPr>
                        <a:t>Jingyang</a:t>
                      </a:r>
                      <a:r>
                        <a:rPr lang="en-IN" sz="1100" dirty="0">
                          <a:latin typeface="Times New Roman" panose="02020603050405020304" pitchFamily="18" charset="0"/>
                          <a:cs typeface="Times New Roman" panose="02020603050405020304" pitchFamily="18" charset="0"/>
                        </a:rPr>
                        <a:t> Wu, Xinyi Zhang, </a:t>
                      </a:r>
                      <a:r>
                        <a:rPr lang="en-IN" sz="1100" dirty="0" err="1">
                          <a:latin typeface="Times New Roman" panose="02020603050405020304" pitchFamily="18" charset="0"/>
                          <a:cs typeface="Times New Roman" panose="02020603050405020304" pitchFamily="18" charset="0"/>
                        </a:rPr>
                        <a:t>Fangyixuan</a:t>
                      </a:r>
                      <a:r>
                        <a:rPr lang="en-IN" sz="1100" dirty="0">
                          <a:latin typeface="Times New Roman" panose="02020603050405020304" pitchFamily="18" charset="0"/>
                          <a:cs typeface="Times New Roman" panose="02020603050405020304" pitchFamily="18" charset="0"/>
                        </a:rPr>
                        <a:t> Huang, </a:t>
                      </a:r>
                      <a:r>
                        <a:rPr lang="en-IN" sz="1100" dirty="0" err="1">
                          <a:latin typeface="Times New Roman" panose="02020603050405020304" pitchFamily="18" charset="0"/>
                          <a:cs typeface="Times New Roman" panose="02020603050405020304" pitchFamily="18" charset="0"/>
                        </a:rPr>
                        <a:t>Haochen</a:t>
                      </a:r>
                      <a:r>
                        <a:rPr lang="en-IN" sz="1100" dirty="0">
                          <a:latin typeface="Times New Roman" panose="02020603050405020304" pitchFamily="18" charset="0"/>
                          <a:cs typeface="Times New Roman" panose="02020603050405020304" pitchFamily="18" charset="0"/>
                        </a:rPr>
                        <a:t> Zhou, </a:t>
                      </a:r>
                      <a:r>
                        <a:rPr lang="en-IN" sz="1100" dirty="0" err="1">
                          <a:latin typeface="Times New Roman" panose="02020603050405020304" pitchFamily="18" charset="0"/>
                          <a:cs typeface="Times New Roman" panose="02020603050405020304" pitchFamily="18" charset="0"/>
                        </a:rPr>
                        <a:t>Rohtiash</a:t>
                      </a:r>
                      <a:r>
                        <a:rPr lang="en-IN" sz="1100" dirty="0">
                          <a:latin typeface="Times New Roman" panose="02020603050405020304" pitchFamily="18" charset="0"/>
                          <a:cs typeface="Times New Roman" panose="02020603050405020304" pitchFamily="18" charset="0"/>
                        </a:rPr>
                        <a:t> Chandra</a:t>
                      </a:r>
                    </a:p>
                  </a:txBody>
                  <a:tcPr/>
                </a:tc>
                <a:tc>
                  <a:txBody>
                    <a:bodyPr/>
                    <a:lstStyle/>
                    <a:p>
                      <a:pPr algn="ctr"/>
                      <a:r>
                        <a:rPr lang="en-IN" sz="1100" dirty="0">
                          <a:latin typeface="Times New Roman" panose="02020603050405020304" pitchFamily="18" charset="0"/>
                          <a:cs typeface="Times New Roman" panose="02020603050405020304" pitchFamily="18" charset="0"/>
                        </a:rPr>
                        <a:t>2024</a:t>
                      </a:r>
                    </a:p>
                  </a:txBody>
                  <a:tcPr/>
                </a:tc>
                <a:tc>
                  <a:txBody>
                    <a:bodyPr/>
                    <a:lstStyle/>
                    <a:p>
                      <a:pPr algn="ctr"/>
                      <a:r>
                        <a:rPr lang="en-US" sz="1100" dirty="0">
                          <a:latin typeface="Times New Roman" panose="02020603050405020304" pitchFamily="18" charset="0"/>
                          <a:cs typeface="Times New Roman" panose="02020603050405020304" pitchFamily="18" charset="0"/>
                        </a:rPr>
                        <a:t>To review deep learning models for cryptocurrency price forecasting, evaluate different architectures (LSTM, CNN, Transformer), and compare univariate and multivariate approaches for improved prediction accuracy.</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69706252"/>
                  </a:ext>
                </a:extLst>
              </a:tr>
              <a:tr h="737914">
                <a:tc>
                  <a:txBody>
                    <a:bodyPr/>
                    <a:lstStyle/>
                    <a:p>
                      <a:pPr algn="ctr"/>
                      <a:r>
                        <a:rPr lang="en-US" sz="1100" dirty="0">
                          <a:latin typeface="Times New Roman" panose="02020603050405020304" pitchFamily="18" charset="0"/>
                          <a:cs typeface="Times New Roman" panose="02020603050405020304" pitchFamily="18" charset="0"/>
                        </a:rPr>
                        <a:t>Deep Learning and NLP in Cryptocurrency Forecasting: Integrating Financial, Blockchain, and Social Media Data</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Vincent </a:t>
                      </a:r>
                      <a:r>
                        <a:rPr lang="en-IN" sz="1100" dirty="0" err="1">
                          <a:latin typeface="Times New Roman" panose="02020603050405020304" pitchFamily="18" charset="0"/>
                          <a:cs typeface="Times New Roman" panose="02020603050405020304" pitchFamily="18" charset="0"/>
                        </a:rPr>
                        <a:t>Gurgula</a:t>
                      </a:r>
                      <a:r>
                        <a:rPr lang="en-IN" sz="1100" dirty="0">
                          <a:latin typeface="Times New Roman" panose="02020603050405020304" pitchFamily="18" charset="0"/>
                          <a:cs typeface="Times New Roman" panose="02020603050405020304" pitchFamily="18" charset="0"/>
                        </a:rPr>
                        <a:t>, Stefan </a:t>
                      </a:r>
                      <a:r>
                        <a:rPr lang="en-IN" sz="1100" dirty="0" err="1">
                          <a:latin typeface="Times New Roman" panose="02020603050405020304" pitchFamily="18" charset="0"/>
                          <a:cs typeface="Times New Roman" panose="02020603050405020304" pitchFamily="18" charset="0"/>
                        </a:rPr>
                        <a:t>Lessmann</a:t>
                      </a:r>
                      <a:r>
                        <a:rPr lang="en-IN" sz="1100" dirty="0">
                          <a:latin typeface="Times New Roman" panose="02020603050405020304" pitchFamily="18" charset="0"/>
                          <a:cs typeface="Times New Roman" panose="02020603050405020304" pitchFamily="18" charset="0"/>
                        </a:rPr>
                        <a:t>, Wolfgang Karl </a:t>
                      </a:r>
                      <a:r>
                        <a:rPr lang="en-IN" sz="1100" dirty="0" err="1">
                          <a:latin typeface="Times New Roman" panose="02020603050405020304" pitchFamily="18" charset="0"/>
                          <a:cs typeface="Times New Roman" panose="02020603050405020304" pitchFamily="18" charset="0"/>
                        </a:rPr>
                        <a:t>Härdle</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2024</a:t>
                      </a:r>
                    </a:p>
                  </a:txBody>
                  <a:tcPr/>
                </a:tc>
                <a:tc>
                  <a:txBody>
                    <a:bodyPr/>
                    <a:lstStyle/>
                    <a:p>
                      <a:pPr algn="ctr"/>
                      <a:r>
                        <a:rPr lang="en-US" sz="1100" dirty="0">
                          <a:latin typeface="Times New Roman" panose="02020603050405020304" pitchFamily="18" charset="0"/>
                          <a:cs typeface="Times New Roman" panose="02020603050405020304" pitchFamily="18" charset="0"/>
                        </a:rPr>
                        <a:t>To enhance cryptocurrency price forecasting by integrating machine learning and NLP techniques, leveraging financial, blockchain, and social media data for improved predictive accuracy and trading profitability.</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98415033"/>
                  </a:ext>
                </a:extLst>
              </a:tr>
              <a:tr h="762160">
                <a:tc>
                  <a:txBody>
                    <a:bodyPr/>
                    <a:lstStyle/>
                    <a:p>
                      <a:pPr algn="ctr"/>
                      <a:r>
                        <a:rPr lang="en-US" sz="1100" dirty="0">
                          <a:latin typeface="Times New Roman" panose="02020603050405020304" pitchFamily="18" charset="0"/>
                          <a:cs typeface="Times New Roman" panose="02020603050405020304" pitchFamily="18" charset="0"/>
                        </a:rPr>
                        <a:t>Projecting XRP Price Burst by Correlation Tensor Spectra of Transaction Networks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Abhijit Chakraborty, Tetsuo </a:t>
                      </a:r>
                      <a:r>
                        <a:rPr lang="en-IN" sz="1100" dirty="0" err="1">
                          <a:latin typeface="Times New Roman" panose="02020603050405020304" pitchFamily="18" charset="0"/>
                          <a:cs typeface="Times New Roman" panose="02020603050405020304" pitchFamily="18" charset="0"/>
                        </a:rPr>
                        <a:t>Hatsuda</a:t>
                      </a:r>
                      <a:r>
                        <a:rPr lang="en-IN" sz="1100" dirty="0">
                          <a:latin typeface="Times New Roman" panose="02020603050405020304" pitchFamily="18" charset="0"/>
                          <a:cs typeface="Times New Roman" panose="02020603050405020304" pitchFamily="18" charset="0"/>
                        </a:rPr>
                        <a:t>, Yuichi Ikeda</a:t>
                      </a:r>
                    </a:p>
                  </a:txBody>
                  <a:tcPr/>
                </a:tc>
                <a:tc>
                  <a:txBody>
                    <a:bodyPr/>
                    <a:lstStyle/>
                    <a:p>
                      <a:pPr algn="ctr"/>
                      <a:r>
                        <a:rPr lang="en-IN" sz="1100" dirty="0">
                          <a:latin typeface="Times New Roman" panose="02020603050405020304" pitchFamily="18" charset="0"/>
                          <a:cs typeface="Times New Roman" panose="02020603050405020304" pitchFamily="18" charset="0"/>
                        </a:rPr>
                        <a:t>2023</a:t>
                      </a:r>
                    </a:p>
                  </a:txBody>
                  <a:tcPr/>
                </a:tc>
                <a:tc>
                  <a:txBody>
                    <a:bodyPr/>
                    <a:lstStyle/>
                    <a:p>
                      <a:pPr algn="ctr"/>
                      <a:r>
                        <a:rPr lang="en-US" sz="1100" dirty="0">
                          <a:latin typeface="Times New Roman" panose="02020603050405020304" pitchFamily="18" charset="0"/>
                          <a:cs typeface="Times New Roman" panose="02020603050405020304" pitchFamily="18" charset="0"/>
                        </a:rPr>
                        <a:t>To develop a novel correlation tensor spectra method for analyzing XRP transaction networks and provide early indications of XRP price movements, particularly during price bubbles and crashes.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207781981"/>
                  </a:ext>
                </a:extLst>
              </a:tr>
              <a:tr h="654326">
                <a:tc>
                  <a:txBody>
                    <a:bodyPr/>
                    <a:lstStyle/>
                    <a:p>
                      <a:pPr algn="ctr"/>
                      <a:r>
                        <a:rPr lang="en-US" sz="1100" dirty="0">
                          <a:latin typeface="Times New Roman" panose="02020603050405020304" pitchFamily="18" charset="0"/>
                          <a:cs typeface="Times New Roman" panose="02020603050405020304" pitchFamily="18" charset="0"/>
                        </a:rPr>
                        <a:t>Exploring the Predictability of Cryptocurrencies via Bayesian Hidden Markov Models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pt-BR" sz="1100" dirty="0">
                          <a:latin typeface="Times New Roman" panose="02020603050405020304" pitchFamily="18" charset="0"/>
                          <a:cs typeface="Times New Roman" panose="02020603050405020304" pitchFamily="18" charset="0"/>
                        </a:rPr>
                        <a:t>Constandina Koki, Stefanos Leonardos, Georgios Piliouras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2020</a:t>
                      </a:r>
                    </a:p>
                  </a:txBody>
                  <a:tcPr/>
                </a:tc>
                <a:tc>
                  <a:txBody>
                    <a:bodyPr/>
                    <a:lstStyle/>
                    <a:p>
                      <a:pPr algn="ctr"/>
                      <a:r>
                        <a:rPr lang="en-US" sz="1100" dirty="0">
                          <a:latin typeface="Times New Roman" panose="02020603050405020304" pitchFamily="18" charset="0"/>
                          <a:cs typeface="Times New Roman" panose="02020603050405020304" pitchFamily="18" charset="0"/>
                        </a:rPr>
                        <a:t>To investigate the predictability of cryptocurrency markets using Bayesian Hidden Markov Models (HMMs) and assess their effectiveness in capturing market trends and price movements.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30200243"/>
                  </a:ext>
                </a:extLst>
              </a:tr>
              <a:tr h="798278">
                <a:tc>
                  <a:txBody>
                    <a:bodyPr/>
                    <a:lstStyle/>
                    <a:p>
                      <a:pPr algn="ctr"/>
                      <a:r>
                        <a:rPr lang="en-US" sz="1100" dirty="0">
                          <a:latin typeface="Times New Roman" panose="02020603050405020304" pitchFamily="18" charset="0"/>
                          <a:cs typeface="Times New Roman" panose="02020603050405020304" pitchFamily="18" charset="0"/>
                        </a:rPr>
                        <a:t>Cryptocurrency Price Prediction Using LSTM Neural Networks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Abhishek Arora, </a:t>
                      </a:r>
                      <a:r>
                        <a:rPr lang="en-IN" sz="1100" dirty="0" err="1">
                          <a:latin typeface="Times New Roman" panose="02020603050405020304" pitchFamily="18" charset="0"/>
                          <a:cs typeface="Times New Roman" panose="02020603050405020304" pitchFamily="18" charset="0"/>
                        </a:rPr>
                        <a:t>Shambhavi</a:t>
                      </a:r>
                      <a:r>
                        <a:rPr lang="en-IN" sz="1100" dirty="0">
                          <a:latin typeface="Times New Roman" panose="02020603050405020304" pitchFamily="18" charset="0"/>
                          <a:cs typeface="Times New Roman" panose="02020603050405020304" pitchFamily="18" charset="0"/>
                        </a:rPr>
                        <a:t> Bajpai, M. Prakash</a:t>
                      </a:r>
                    </a:p>
                  </a:txBody>
                  <a:tcPr/>
                </a:tc>
                <a:tc>
                  <a:txBody>
                    <a:bodyPr/>
                    <a:lstStyle/>
                    <a:p>
                      <a:pPr algn="ctr"/>
                      <a:r>
                        <a:rPr lang="en-IN" sz="1100" dirty="0">
                          <a:latin typeface="Times New Roman" panose="02020603050405020304" pitchFamily="18" charset="0"/>
                          <a:cs typeface="Times New Roman" panose="02020603050405020304" pitchFamily="18" charset="0"/>
                        </a:rPr>
                        <a:t>2023</a:t>
                      </a:r>
                    </a:p>
                  </a:txBody>
                  <a:tcPr/>
                </a:tc>
                <a:tc>
                  <a:txBody>
                    <a:bodyPr/>
                    <a:lstStyle/>
                    <a:p>
                      <a:pPr algn="ctr"/>
                      <a:r>
                        <a:rPr lang="en-US" sz="1100" dirty="0">
                          <a:latin typeface="Times New Roman" panose="02020603050405020304" pitchFamily="18" charset="0"/>
                          <a:cs typeface="Times New Roman" panose="02020603050405020304" pitchFamily="18" charset="0"/>
                        </a:rPr>
                        <a:t>To analyze the effectiveness of LSTM neural networks in predicting cryptocurrency prices and compare their performance with ARIMA models for better forecasting accuracy.</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95088831"/>
                  </a:ext>
                </a:extLst>
              </a:tr>
            </a:tbl>
          </a:graphicData>
        </a:graphic>
      </p:graphicFrame>
    </p:spTree>
    <p:extLst>
      <p:ext uri="{BB962C8B-B14F-4D97-AF65-F5344CB8AC3E}">
        <p14:creationId xmlns:p14="http://schemas.microsoft.com/office/powerpoint/2010/main" val="816979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39">
          <a:extLst>
            <a:ext uri="{FF2B5EF4-FFF2-40B4-BE49-F238E27FC236}">
              <a16:creationId xmlns:a16="http://schemas.microsoft.com/office/drawing/2014/main" id="{821A6696-D7E2-0153-7FB0-1C78E10D5F8C}"/>
            </a:ext>
          </a:extLst>
        </p:cNvPr>
        <p:cNvGrpSpPr/>
        <p:nvPr/>
      </p:nvGrpSpPr>
      <p:grpSpPr>
        <a:xfrm>
          <a:off x="0" y="0"/>
          <a:ext cx="0" cy="0"/>
          <a:chOff x="0" y="0"/>
          <a:chExt cx="0" cy="0"/>
        </a:xfrm>
      </p:grpSpPr>
      <p:cxnSp>
        <p:nvCxnSpPr>
          <p:cNvPr id="242" name="Google Shape;242;p39">
            <a:extLst>
              <a:ext uri="{FF2B5EF4-FFF2-40B4-BE49-F238E27FC236}">
                <a16:creationId xmlns:a16="http://schemas.microsoft.com/office/drawing/2014/main" id="{8DDCB66E-5BDE-C308-56D7-0D44CE1DFF45}"/>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243" name="Google Shape;243;p39">
            <a:extLst>
              <a:ext uri="{FF2B5EF4-FFF2-40B4-BE49-F238E27FC236}">
                <a16:creationId xmlns:a16="http://schemas.microsoft.com/office/drawing/2014/main" id="{9D8540A8-6CA4-6B80-053A-0CA7A7B9FD9F}"/>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250" name="Google Shape;250;p39">
            <a:extLst>
              <a:ext uri="{FF2B5EF4-FFF2-40B4-BE49-F238E27FC236}">
                <a16:creationId xmlns:a16="http://schemas.microsoft.com/office/drawing/2014/main" id="{165A51D2-0952-3327-09F8-DFDEF0063EB0}"/>
              </a:ext>
            </a:extLst>
          </p:cNvPr>
          <p:cNvGrpSpPr/>
          <p:nvPr/>
        </p:nvGrpSpPr>
        <p:grpSpPr>
          <a:xfrm>
            <a:off x="-4762" y="-51527"/>
            <a:ext cx="1542911" cy="1597588"/>
            <a:chOff x="0" y="-28575"/>
            <a:chExt cx="812700" cy="841500"/>
          </a:xfrm>
        </p:grpSpPr>
        <p:sp>
          <p:nvSpPr>
            <p:cNvPr id="251" name="Google Shape;251;p39">
              <a:extLst>
                <a:ext uri="{FF2B5EF4-FFF2-40B4-BE49-F238E27FC236}">
                  <a16:creationId xmlns:a16="http://schemas.microsoft.com/office/drawing/2014/main" id="{8E115ED8-A407-0313-3CEB-E072AD35F05A}"/>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252" name="Google Shape;252;p39">
              <a:extLst>
                <a:ext uri="{FF2B5EF4-FFF2-40B4-BE49-F238E27FC236}">
                  <a16:creationId xmlns:a16="http://schemas.microsoft.com/office/drawing/2014/main" id="{7D164C8C-D896-DADC-D5C6-D4801108276E}"/>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253" name="Google Shape;253;p39">
            <a:extLst>
              <a:ext uri="{FF2B5EF4-FFF2-40B4-BE49-F238E27FC236}">
                <a16:creationId xmlns:a16="http://schemas.microsoft.com/office/drawing/2014/main" id="{5790D19F-2AB1-AC6A-871A-2EF65523C871}"/>
              </a:ext>
            </a:extLst>
          </p:cNvPr>
          <p:cNvSpPr txBox="1"/>
          <p:nvPr/>
        </p:nvSpPr>
        <p:spPr>
          <a:xfrm>
            <a:off x="-7107" y="29672"/>
            <a:ext cx="5121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cs typeface="Times New Roman" panose="02020603050405020304" pitchFamily="18" charset="0"/>
                <a:sym typeface="Staatliches"/>
              </a:rPr>
              <a:t>7</a:t>
            </a:r>
            <a:endParaRPr sz="2300" b="0" i="0" u="none" strike="noStrike" cap="none" dirty="0">
              <a:solidFill>
                <a:srgbClr val="000000"/>
              </a:solidFill>
              <a:sym typeface="Arial"/>
            </a:endParaRPr>
          </a:p>
        </p:txBody>
      </p:sp>
      <p:sp>
        <p:nvSpPr>
          <p:cNvPr id="2" name="TextBox 1">
            <a:extLst>
              <a:ext uri="{FF2B5EF4-FFF2-40B4-BE49-F238E27FC236}">
                <a16:creationId xmlns:a16="http://schemas.microsoft.com/office/drawing/2014/main" id="{F591AA04-8442-9774-A59D-68B5626B9E2A}"/>
              </a:ext>
            </a:extLst>
          </p:cNvPr>
          <p:cNvSpPr txBox="1"/>
          <p:nvPr/>
        </p:nvSpPr>
        <p:spPr>
          <a:xfrm>
            <a:off x="3183782" y="93714"/>
            <a:ext cx="3134946" cy="430887"/>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LITERATURE SURVEY</a:t>
            </a:r>
            <a:endParaRPr lang="en-IN" sz="2200"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231083BB-40F0-4D8D-4EE2-9C93DF0D202E}"/>
              </a:ext>
            </a:extLst>
          </p:cNvPr>
          <p:cNvGraphicFramePr>
            <a:graphicFrameLocks noGrp="1"/>
          </p:cNvGraphicFramePr>
          <p:nvPr>
            <p:extLst>
              <p:ext uri="{D42A27DB-BD31-4B8C-83A1-F6EECF244321}">
                <p14:modId xmlns:p14="http://schemas.microsoft.com/office/powerpoint/2010/main" val="1155956826"/>
              </p:ext>
            </p:extLst>
          </p:nvPr>
        </p:nvGraphicFramePr>
        <p:xfrm>
          <a:off x="703734" y="724209"/>
          <a:ext cx="8095041" cy="4325577"/>
        </p:xfrm>
        <a:graphic>
          <a:graphicData uri="http://schemas.openxmlformats.org/drawingml/2006/table">
            <a:tbl>
              <a:tblPr firstRow="1" bandRow="1">
                <a:tableStyleId>{073A0DAA-6AF3-43AB-8588-CEC1D06C72B9}</a:tableStyleId>
              </a:tblPr>
              <a:tblGrid>
                <a:gridCol w="1965125">
                  <a:extLst>
                    <a:ext uri="{9D8B030D-6E8A-4147-A177-3AD203B41FA5}">
                      <a16:colId xmlns:a16="http://schemas.microsoft.com/office/drawing/2014/main" val="1800751083"/>
                    </a:ext>
                  </a:extLst>
                </a:gridCol>
                <a:gridCol w="1479395">
                  <a:extLst>
                    <a:ext uri="{9D8B030D-6E8A-4147-A177-3AD203B41FA5}">
                      <a16:colId xmlns:a16="http://schemas.microsoft.com/office/drawing/2014/main" val="2052079152"/>
                    </a:ext>
                  </a:extLst>
                </a:gridCol>
                <a:gridCol w="884663">
                  <a:extLst>
                    <a:ext uri="{9D8B030D-6E8A-4147-A177-3AD203B41FA5}">
                      <a16:colId xmlns:a16="http://schemas.microsoft.com/office/drawing/2014/main" val="3310221402"/>
                    </a:ext>
                  </a:extLst>
                </a:gridCol>
                <a:gridCol w="3765858">
                  <a:extLst>
                    <a:ext uri="{9D8B030D-6E8A-4147-A177-3AD203B41FA5}">
                      <a16:colId xmlns:a16="http://schemas.microsoft.com/office/drawing/2014/main" val="1694513546"/>
                    </a:ext>
                  </a:extLst>
                </a:gridCol>
              </a:tblGrid>
              <a:tr h="318439">
                <a:tc>
                  <a:txBody>
                    <a:bodyPr/>
                    <a:lstStyle/>
                    <a:p>
                      <a:pPr algn="ctr"/>
                      <a:r>
                        <a:rPr lang="en-US" sz="1400" dirty="0">
                          <a:latin typeface="Times New Roman" panose="02020603050405020304" pitchFamily="18" charset="0"/>
                          <a:cs typeface="Times New Roman" panose="02020603050405020304" pitchFamily="18" charset="0"/>
                        </a:rPr>
                        <a:t>Title</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Author(s)</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Year</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Objective</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31996987"/>
                  </a:ext>
                </a:extLst>
              </a:tr>
              <a:tr h="820883">
                <a:tc>
                  <a:txBody>
                    <a:bodyPr/>
                    <a:lstStyle/>
                    <a:p>
                      <a:pPr algn="ctr"/>
                      <a:r>
                        <a:rPr lang="en-US" sz="1100" dirty="0">
                          <a:latin typeface="Times New Roman" panose="02020603050405020304" pitchFamily="18" charset="0"/>
                          <a:cs typeface="Times New Roman" panose="02020603050405020304" pitchFamily="18" charset="0"/>
                        </a:rPr>
                        <a:t>Predicting the Price Movement of Cryptocurrencies Using Linear Law-based Transformation</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Marcell T. </a:t>
                      </a:r>
                      <a:r>
                        <a:rPr lang="en-IN" sz="1100" dirty="0" err="1">
                          <a:latin typeface="Times New Roman" panose="02020603050405020304" pitchFamily="18" charset="0"/>
                          <a:cs typeface="Times New Roman" panose="02020603050405020304" pitchFamily="18" charset="0"/>
                        </a:rPr>
                        <a:t>Kurbucz</a:t>
                      </a:r>
                      <a:r>
                        <a:rPr lang="en-IN" sz="1100" dirty="0">
                          <a:latin typeface="Times New Roman" panose="02020603050405020304" pitchFamily="18" charset="0"/>
                          <a:cs typeface="Times New Roman" panose="02020603050405020304" pitchFamily="18" charset="0"/>
                        </a:rPr>
                        <a:t>, Péter </a:t>
                      </a:r>
                      <a:r>
                        <a:rPr lang="en-IN" sz="1100" dirty="0" err="1">
                          <a:latin typeface="Times New Roman" panose="02020603050405020304" pitchFamily="18" charset="0"/>
                          <a:cs typeface="Times New Roman" panose="02020603050405020304" pitchFamily="18" charset="0"/>
                        </a:rPr>
                        <a:t>Pósfay</a:t>
                      </a:r>
                      <a:r>
                        <a:rPr lang="en-IN" sz="1100" dirty="0">
                          <a:latin typeface="Times New Roman" panose="02020603050405020304" pitchFamily="18" charset="0"/>
                          <a:cs typeface="Times New Roman" panose="02020603050405020304" pitchFamily="18" charset="0"/>
                        </a:rPr>
                        <a:t>, Antal </a:t>
                      </a:r>
                      <a:r>
                        <a:rPr lang="en-IN" sz="1100" dirty="0" err="1">
                          <a:latin typeface="Times New Roman" panose="02020603050405020304" pitchFamily="18" charset="0"/>
                          <a:cs typeface="Times New Roman" panose="02020603050405020304" pitchFamily="18" charset="0"/>
                        </a:rPr>
                        <a:t>Jakovác</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2023</a:t>
                      </a:r>
                    </a:p>
                  </a:txBody>
                  <a:tcPr/>
                </a:tc>
                <a:tc>
                  <a:txBody>
                    <a:bodyPr/>
                    <a:lstStyle/>
                    <a:p>
                      <a:pPr algn="ctr"/>
                      <a:r>
                        <a:rPr lang="en-US" sz="1100" dirty="0">
                          <a:latin typeface="Times New Roman" panose="02020603050405020304" pitchFamily="18" charset="0"/>
                          <a:cs typeface="Times New Roman" panose="02020603050405020304" pitchFamily="18" charset="0"/>
                        </a:rPr>
                        <a:t>To investigate the impact of Linear Law-based Transformation (LLT) on improving the accuracy of intraday cryptocurrency price movement predictions using machine learning models.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69706252"/>
                  </a:ext>
                </a:extLst>
              </a:tr>
              <a:tr h="592947">
                <a:tc>
                  <a:txBody>
                    <a:bodyPr/>
                    <a:lstStyle/>
                    <a:p>
                      <a:pPr algn="ctr"/>
                      <a:r>
                        <a:rPr lang="en-US" sz="1100" dirty="0">
                          <a:latin typeface="Times New Roman" panose="02020603050405020304" pitchFamily="18" charset="0"/>
                          <a:cs typeface="Times New Roman" panose="02020603050405020304" pitchFamily="18" charset="0"/>
                        </a:rPr>
                        <a:t>Analysis of Bitcoin Price Prediction Using Machine Learning</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err="1">
                          <a:latin typeface="Times New Roman" panose="02020603050405020304" pitchFamily="18" charset="0"/>
                          <a:cs typeface="Times New Roman" panose="02020603050405020304" pitchFamily="18" charset="0"/>
                        </a:rPr>
                        <a:t>Junwei</a:t>
                      </a:r>
                      <a:r>
                        <a:rPr lang="en-IN" sz="1100" dirty="0">
                          <a:latin typeface="Times New Roman" panose="02020603050405020304" pitchFamily="18" charset="0"/>
                          <a:cs typeface="Times New Roman" panose="02020603050405020304" pitchFamily="18" charset="0"/>
                        </a:rPr>
                        <a:t> Chen</a:t>
                      </a:r>
                    </a:p>
                  </a:txBody>
                  <a:tcPr/>
                </a:tc>
                <a:tc>
                  <a:txBody>
                    <a:bodyPr/>
                    <a:lstStyle/>
                    <a:p>
                      <a:pPr algn="ctr"/>
                      <a:r>
                        <a:rPr lang="en-IN" sz="1100" dirty="0">
                          <a:latin typeface="Times New Roman" panose="02020603050405020304" pitchFamily="18" charset="0"/>
                          <a:cs typeface="Times New Roman" panose="02020603050405020304" pitchFamily="18" charset="0"/>
                        </a:rPr>
                        <a:t>2023</a:t>
                      </a:r>
                    </a:p>
                  </a:txBody>
                  <a:tcPr/>
                </a:tc>
                <a:tc>
                  <a:txBody>
                    <a:bodyPr/>
                    <a:lstStyle/>
                    <a:p>
                      <a:pPr algn="ctr"/>
                      <a:r>
                        <a:rPr lang="en-US" sz="1100" dirty="0">
                          <a:latin typeface="Times New Roman" panose="02020603050405020304" pitchFamily="18" charset="0"/>
                          <a:cs typeface="Times New Roman" panose="02020603050405020304" pitchFamily="18" charset="0"/>
                        </a:rPr>
                        <a:t>To develop a high-accuracy model for predicting Bitcoin's next-day price using random forest regression and LSTM, analyzing influential variables over different time periods.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98415033"/>
                  </a:ext>
                </a:extLst>
              </a:tr>
              <a:tr h="900255">
                <a:tc>
                  <a:txBody>
                    <a:bodyPr/>
                    <a:lstStyle/>
                    <a:p>
                      <a:pPr algn="ctr"/>
                      <a:r>
                        <a:rPr lang="en-US" sz="1100" dirty="0">
                          <a:latin typeface="Times New Roman" panose="02020603050405020304" pitchFamily="18" charset="0"/>
                          <a:cs typeface="Times New Roman" panose="02020603050405020304" pitchFamily="18" charset="0"/>
                        </a:rPr>
                        <a:t>An Advanced CNN-LSTM Model for Cryptocurrency Forecasting</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Ioannis E. </a:t>
                      </a:r>
                      <a:r>
                        <a:rPr lang="en-IN" sz="1100" dirty="0" err="1">
                          <a:latin typeface="Times New Roman" panose="02020603050405020304" pitchFamily="18" charset="0"/>
                          <a:cs typeface="Times New Roman" panose="02020603050405020304" pitchFamily="18" charset="0"/>
                        </a:rPr>
                        <a:t>Livieris</a:t>
                      </a:r>
                      <a:r>
                        <a:rPr lang="en-IN" sz="1100" dirty="0">
                          <a:latin typeface="Times New Roman" panose="02020603050405020304" pitchFamily="18" charset="0"/>
                          <a:cs typeface="Times New Roman" panose="02020603050405020304" pitchFamily="18" charset="0"/>
                        </a:rPr>
                        <a:t>, Niki </a:t>
                      </a:r>
                      <a:r>
                        <a:rPr lang="en-IN" sz="1100" dirty="0" err="1">
                          <a:latin typeface="Times New Roman" panose="02020603050405020304" pitchFamily="18" charset="0"/>
                          <a:cs typeface="Times New Roman" panose="02020603050405020304" pitchFamily="18" charset="0"/>
                        </a:rPr>
                        <a:t>Kiriakidou</a:t>
                      </a:r>
                      <a:r>
                        <a:rPr lang="en-IN" sz="1100" dirty="0">
                          <a:latin typeface="Times New Roman" panose="02020603050405020304" pitchFamily="18" charset="0"/>
                          <a:cs typeface="Times New Roman" panose="02020603050405020304" pitchFamily="18" charset="0"/>
                        </a:rPr>
                        <a:t>, Stavros </a:t>
                      </a:r>
                      <a:r>
                        <a:rPr lang="en-IN" sz="1100" dirty="0" err="1">
                          <a:latin typeface="Times New Roman" panose="02020603050405020304" pitchFamily="18" charset="0"/>
                          <a:cs typeface="Times New Roman" panose="02020603050405020304" pitchFamily="18" charset="0"/>
                        </a:rPr>
                        <a:t>Stavroyiannis</a:t>
                      </a:r>
                      <a:r>
                        <a:rPr lang="en-IN" sz="1100" dirty="0">
                          <a:latin typeface="Times New Roman" panose="02020603050405020304" pitchFamily="18" charset="0"/>
                          <a:cs typeface="Times New Roman" panose="02020603050405020304" pitchFamily="18" charset="0"/>
                        </a:rPr>
                        <a:t>, Panagiotis </a:t>
                      </a:r>
                      <a:r>
                        <a:rPr lang="en-IN" sz="1100" dirty="0" err="1">
                          <a:latin typeface="Times New Roman" panose="02020603050405020304" pitchFamily="18" charset="0"/>
                          <a:cs typeface="Times New Roman" panose="02020603050405020304" pitchFamily="18" charset="0"/>
                        </a:rPr>
                        <a:t>Pintelas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2021</a:t>
                      </a:r>
                    </a:p>
                  </a:txBody>
                  <a:tcPr/>
                </a:tc>
                <a:tc>
                  <a:txBody>
                    <a:bodyPr/>
                    <a:lstStyle/>
                    <a:p>
                      <a:pPr algn="ctr"/>
                      <a:r>
                        <a:rPr lang="en-US" sz="1100" dirty="0">
                          <a:latin typeface="Times New Roman" panose="02020603050405020304" pitchFamily="18" charset="0"/>
                          <a:cs typeface="Times New Roman" panose="02020603050405020304" pitchFamily="18" charset="0"/>
                        </a:rPr>
                        <a:t>To develop a deep learning model combining CNN and LSTM for cryptocurrency price forecasting, aiming to improve accuracy and reduce overfitting.</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207781981"/>
                  </a:ext>
                </a:extLst>
              </a:tr>
              <a:tr h="654326">
                <a:tc>
                  <a:txBody>
                    <a:bodyPr/>
                    <a:lstStyle/>
                    <a:p>
                      <a:pPr algn="ctr"/>
                      <a:r>
                        <a:rPr lang="en-US" sz="1100" dirty="0">
                          <a:latin typeface="Times New Roman" panose="02020603050405020304" pitchFamily="18" charset="0"/>
                          <a:cs typeface="Times New Roman" panose="02020603050405020304" pitchFamily="18" charset="0"/>
                        </a:rPr>
                        <a:t>Forecasting and Trading Cryptocurrencies with Machine Learning Under Changing Market Conditions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Helder </a:t>
                      </a:r>
                      <a:r>
                        <a:rPr lang="en-IN" sz="1100" dirty="0" err="1">
                          <a:latin typeface="Times New Roman" panose="02020603050405020304" pitchFamily="18" charset="0"/>
                          <a:cs typeface="Times New Roman" panose="02020603050405020304" pitchFamily="18" charset="0"/>
                        </a:rPr>
                        <a:t>Sebastião</a:t>
                      </a:r>
                      <a:r>
                        <a:rPr lang="en-IN" sz="1100" dirty="0">
                          <a:latin typeface="Times New Roman" panose="02020603050405020304" pitchFamily="18" charset="0"/>
                          <a:cs typeface="Times New Roman" panose="02020603050405020304" pitchFamily="18" charset="0"/>
                        </a:rPr>
                        <a:t>, Pedro Godinho</a:t>
                      </a:r>
                    </a:p>
                  </a:txBody>
                  <a:tcPr/>
                </a:tc>
                <a:tc>
                  <a:txBody>
                    <a:bodyPr/>
                    <a:lstStyle/>
                    <a:p>
                      <a:pPr algn="ctr"/>
                      <a:r>
                        <a:rPr lang="en-IN" sz="1100" dirty="0">
                          <a:latin typeface="Times New Roman" panose="02020603050405020304" pitchFamily="18" charset="0"/>
                          <a:cs typeface="Times New Roman" panose="02020603050405020304" pitchFamily="18" charset="0"/>
                        </a:rPr>
                        <a:t>2021</a:t>
                      </a:r>
                    </a:p>
                  </a:txBody>
                  <a:tcPr/>
                </a:tc>
                <a:tc>
                  <a:txBody>
                    <a:bodyPr/>
                    <a:lstStyle/>
                    <a:p>
                      <a:pPr algn="ctr"/>
                      <a:r>
                        <a:rPr lang="en-US" sz="1100" dirty="0">
                          <a:latin typeface="Times New Roman" panose="02020603050405020304" pitchFamily="18" charset="0"/>
                          <a:cs typeface="Times New Roman" panose="02020603050405020304" pitchFamily="18" charset="0"/>
                        </a:rPr>
                        <a:t>To examine the predictability of Bitcoin, Ethereum, and Litecoin prices and evaluate machine learning-based trading strategies under different market conditions.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30200243"/>
                  </a:ext>
                </a:extLst>
              </a:tr>
              <a:tr h="798278">
                <a:tc>
                  <a:txBody>
                    <a:bodyPr/>
                    <a:lstStyle/>
                    <a:p>
                      <a:pPr algn="ctr"/>
                      <a:r>
                        <a:rPr lang="en-US" sz="1100" dirty="0">
                          <a:latin typeface="Times New Roman" panose="02020603050405020304" pitchFamily="18" charset="0"/>
                          <a:cs typeface="Times New Roman" panose="02020603050405020304" pitchFamily="18" charset="0"/>
                        </a:rPr>
                        <a:t>Time-Series Prediction of Cryptocurrency Market Using Machine Learning Techniques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Mahir Iqbal, Muhammad Shuaib Iqbal, </a:t>
                      </a:r>
                      <a:r>
                        <a:rPr lang="en-IN" sz="1100" dirty="0" err="1">
                          <a:latin typeface="Times New Roman" panose="02020603050405020304" pitchFamily="18" charset="0"/>
                          <a:cs typeface="Times New Roman" panose="02020603050405020304" pitchFamily="18" charset="0"/>
                        </a:rPr>
                        <a:t>Fawwad</a:t>
                      </a:r>
                      <a:r>
                        <a:rPr lang="en-IN" sz="1100" dirty="0">
                          <a:latin typeface="Times New Roman" panose="02020603050405020304" pitchFamily="18" charset="0"/>
                          <a:cs typeface="Times New Roman" panose="02020603050405020304" pitchFamily="18" charset="0"/>
                        </a:rPr>
                        <a:t> Hassan </a:t>
                      </a:r>
                      <a:r>
                        <a:rPr lang="en-IN" sz="1100" dirty="0" err="1">
                          <a:latin typeface="Times New Roman" panose="02020603050405020304" pitchFamily="18" charset="0"/>
                          <a:cs typeface="Times New Roman" panose="02020603050405020304" pitchFamily="18" charset="0"/>
                        </a:rPr>
                        <a:t>Jaskani</a:t>
                      </a:r>
                      <a:r>
                        <a:rPr lang="en-IN" sz="1100" dirty="0">
                          <a:latin typeface="Times New Roman" panose="02020603050405020304" pitchFamily="18" charset="0"/>
                          <a:cs typeface="Times New Roman" panose="02020603050405020304" pitchFamily="18" charset="0"/>
                        </a:rPr>
                        <a:t>, Khurum Iqbal, Ali Hassan</a:t>
                      </a:r>
                    </a:p>
                  </a:txBody>
                  <a:tcPr/>
                </a:tc>
                <a:tc>
                  <a:txBody>
                    <a:bodyPr/>
                    <a:lstStyle/>
                    <a:p>
                      <a:pPr algn="ctr"/>
                      <a:r>
                        <a:rPr lang="en-IN" sz="1100" dirty="0">
                          <a:latin typeface="Times New Roman" panose="02020603050405020304" pitchFamily="18" charset="0"/>
                          <a:cs typeface="Times New Roman" panose="02020603050405020304" pitchFamily="18" charset="0"/>
                        </a:rPr>
                        <a:t>2021</a:t>
                      </a:r>
                    </a:p>
                  </a:txBody>
                  <a:tcPr/>
                </a:tc>
                <a:tc>
                  <a:txBody>
                    <a:bodyPr/>
                    <a:lstStyle/>
                    <a:p>
                      <a:pPr algn="ctr"/>
                      <a:r>
                        <a:rPr lang="en-US" sz="1100" dirty="0">
                          <a:latin typeface="Times New Roman" panose="02020603050405020304" pitchFamily="18" charset="0"/>
                          <a:cs typeface="Times New Roman" panose="02020603050405020304" pitchFamily="18" charset="0"/>
                        </a:rPr>
                        <a:t>To predict Bitcoin market prices using machine learning techniques (ARIMA, </a:t>
                      </a:r>
                      <a:r>
                        <a:rPr lang="en-US" sz="1100" dirty="0" err="1">
                          <a:latin typeface="Times New Roman" panose="02020603050405020304" pitchFamily="18" charset="0"/>
                          <a:cs typeface="Times New Roman" panose="02020603050405020304" pitchFamily="18" charset="0"/>
                        </a:rPr>
                        <a:t>FBProphet</a:t>
                      </a:r>
                      <a:r>
                        <a:rPr lang="en-US" sz="1100" dirty="0">
                          <a:latin typeface="Times New Roman" panose="02020603050405020304" pitchFamily="18" charset="0"/>
                          <a:cs typeface="Times New Roman" panose="02020603050405020304" pitchFamily="18" charset="0"/>
                        </a:rPr>
                        <a:t>, </a:t>
                      </a:r>
                      <a:r>
                        <a:rPr lang="en-US" sz="1100" dirty="0" err="1">
                          <a:latin typeface="Times New Roman" panose="02020603050405020304" pitchFamily="18" charset="0"/>
                          <a:cs typeface="Times New Roman" panose="02020603050405020304" pitchFamily="18" charset="0"/>
                        </a:rPr>
                        <a:t>XGBoost</a:t>
                      </a:r>
                      <a:r>
                        <a:rPr lang="en-US" sz="1100" dirty="0">
                          <a:latin typeface="Times New Roman" panose="02020603050405020304" pitchFamily="18" charset="0"/>
                          <a:cs typeface="Times New Roman" panose="02020603050405020304" pitchFamily="18" charset="0"/>
                        </a:rPr>
                        <a:t>) and evaluate their performance in forecasting trends.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95088831"/>
                  </a:ext>
                </a:extLst>
              </a:tr>
            </a:tbl>
          </a:graphicData>
        </a:graphic>
      </p:graphicFrame>
    </p:spTree>
    <p:extLst>
      <p:ext uri="{BB962C8B-B14F-4D97-AF65-F5344CB8AC3E}">
        <p14:creationId xmlns:p14="http://schemas.microsoft.com/office/powerpoint/2010/main" val="3393848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239">
          <a:extLst>
            <a:ext uri="{FF2B5EF4-FFF2-40B4-BE49-F238E27FC236}">
              <a16:creationId xmlns:a16="http://schemas.microsoft.com/office/drawing/2014/main" id="{87FA419F-1559-F129-BA12-718AE14B6CB6}"/>
            </a:ext>
          </a:extLst>
        </p:cNvPr>
        <p:cNvGrpSpPr/>
        <p:nvPr/>
      </p:nvGrpSpPr>
      <p:grpSpPr>
        <a:xfrm>
          <a:off x="0" y="0"/>
          <a:ext cx="0" cy="0"/>
          <a:chOff x="0" y="0"/>
          <a:chExt cx="0" cy="0"/>
        </a:xfrm>
      </p:grpSpPr>
      <p:cxnSp>
        <p:nvCxnSpPr>
          <p:cNvPr id="242" name="Google Shape;242;p39">
            <a:extLst>
              <a:ext uri="{FF2B5EF4-FFF2-40B4-BE49-F238E27FC236}">
                <a16:creationId xmlns:a16="http://schemas.microsoft.com/office/drawing/2014/main" id="{39482BC7-F46F-EAF8-C748-0E4A10842BF8}"/>
              </a:ext>
            </a:extLst>
          </p:cNvPr>
          <p:cNvCxnSpPr/>
          <p:nvPr/>
        </p:nvCxnSpPr>
        <p:spPr>
          <a:xfrm rot="5401604">
            <a:off x="-2058451" y="2569219"/>
            <a:ext cx="5143201" cy="0"/>
          </a:xfrm>
          <a:prstGeom prst="straightConnector1">
            <a:avLst/>
          </a:prstGeom>
          <a:noFill/>
          <a:ln w="9525" cap="flat" cmpd="sng">
            <a:solidFill>
              <a:srgbClr val="2D2D2D"/>
            </a:solidFill>
            <a:prstDash val="solid"/>
            <a:round/>
            <a:headEnd type="none" w="sm" len="sm"/>
            <a:tailEnd type="none" w="sm" len="sm"/>
          </a:ln>
        </p:spPr>
      </p:cxnSp>
      <p:cxnSp>
        <p:nvCxnSpPr>
          <p:cNvPr id="243" name="Google Shape;243;p39">
            <a:extLst>
              <a:ext uri="{FF2B5EF4-FFF2-40B4-BE49-F238E27FC236}">
                <a16:creationId xmlns:a16="http://schemas.microsoft.com/office/drawing/2014/main" id="{B8502F46-F098-DF1D-44B5-8014A4ABF567}"/>
              </a:ext>
            </a:extLst>
          </p:cNvPr>
          <p:cNvCxnSpPr/>
          <p:nvPr/>
        </p:nvCxnSpPr>
        <p:spPr>
          <a:xfrm rot="10797068">
            <a:off x="-2" y="508244"/>
            <a:ext cx="9144003" cy="0"/>
          </a:xfrm>
          <a:prstGeom prst="straightConnector1">
            <a:avLst/>
          </a:prstGeom>
          <a:noFill/>
          <a:ln w="9525" cap="flat" cmpd="sng">
            <a:solidFill>
              <a:srgbClr val="2D2D2D"/>
            </a:solidFill>
            <a:prstDash val="solid"/>
            <a:round/>
            <a:headEnd type="none" w="sm" len="sm"/>
            <a:tailEnd type="none" w="sm" len="sm"/>
          </a:ln>
        </p:spPr>
      </p:cxnSp>
      <p:grpSp>
        <p:nvGrpSpPr>
          <p:cNvPr id="250" name="Google Shape;250;p39">
            <a:extLst>
              <a:ext uri="{FF2B5EF4-FFF2-40B4-BE49-F238E27FC236}">
                <a16:creationId xmlns:a16="http://schemas.microsoft.com/office/drawing/2014/main" id="{D9EEA7CB-B5C4-C9A4-51C0-6821B8202B6D}"/>
              </a:ext>
            </a:extLst>
          </p:cNvPr>
          <p:cNvGrpSpPr/>
          <p:nvPr/>
        </p:nvGrpSpPr>
        <p:grpSpPr>
          <a:xfrm>
            <a:off x="-4762" y="-51527"/>
            <a:ext cx="1542911" cy="1597588"/>
            <a:chOff x="0" y="-28575"/>
            <a:chExt cx="812700" cy="841500"/>
          </a:xfrm>
        </p:grpSpPr>
        <p:sp>
          <p:nvSpPr>
            <p:cNvPr id="251" name="Google Shape;251;p39">
              <a:extLst>
                <a:ext uri="{FF2B5EF4-FFF2-40B4-BE49-F238E27FC236}">
                  <a16:creationId xmlns:a16="http://schemas.microsoft.com/office/drawing/2014/main" id="{7D8136E3-3CBF-D832-D300-6E827DD9BD32}"/>
                </a:ext>
              </a:extLst>
            </p:cNvPr>
            <p:cNvSpPr/>
            <p:nvPr/>
          </p:nvSpPr>
          <p:spPr>
            <a:xfrm>
              <a:off x="0" y="0"/>
              <a:ext cx="270933" cy="270753"/>
            </a:xfrm>
            <a:custGeom>
              <a:avLst/>
              <a:gdLst/>
              <a:ahLst/>
              <a:cxnLst/>
              <a:rect l="l" t="t" r="r" b="b"/>
              <a:pathLst>
                <a:path w="270933" h="270753" extrusionOk="0">
                  <a:moveTo>
                    <a:pt x="0" y="0"/>
                  </a:moveTo>
                  <a:lnTo>
                    <a:pt x="270933" y="0"/>
                  </a:lnTo>
                  <a:lnTo>
                    <a:pt x="270933" y="270753"/>
                  </a:lnTo>
                  <a:lnTo>
                    <a:pt x="0" y="270753"/>
                  </a:lnTo>
                  <a:close/>
                </a:path>
              </a:pathLst>
            </a:custGeom>
            <a:solidFill>
              <a:srgbClr val="2D2D2D"/>
            </a:solidFill>
            <a:ln>
              <a:noFill/>
            </a:ln>
          </p:spPr>
          <p:txBody>
            <a:bodyPr/>
            <a:lstStyle/>
            <a:p>
              <a:endParaRPr lang="en-US"/>
            </a:p>
          </p:txBody>
        </p:sp>
        <p:sp>
          <p:nvSpPr>
            <p:cNvPr id="252" name="Google Shape;252;p39">
              <a:extLst>
                <a:ext uri="{FF2B5EF4-FFF2-40B4-BE49-F238E27FC236}">
                  <a16:creationId xmlns:a16="http://schemas.microsoft.com/office/drawing/2014/main" id="{24BC7C81-4EC5-113E-359C-4BF265BC2925}"/>
                </a:ext>
              </a:extLst>
            </p:cNvPr>
            <p:cNvSpPr txBox="1"/>
            <p:nvPr/>
          </p:nvSpPr>
          <p:spPr>
            <a:xfrm>
              <a:off x="0" y="-28575"/>
              <a:ext cx="812700" cy="841500"/>
            </a:xfrm>
            <a:prstGeom prst="rect">
              <a:avLst/>
            </a:prstGeom>
            <a:noFill/>
            <a:ln>
              <a:noFill/>
            </a:ln>
          </p:spPr>
          <p:txBody>
            <a:bodyPr spcFirstLastPara="1" wrap="square" lIns="25400" tIns="25400" rIns="25400" bIns="25400" anchor="ctr" anchorCtr="0">
              <a:noAutofit/>
            </a:bodyPr>
            <a:lstStyle/>
            <a:p>
              <a:pPr marL="0" marR="0" lvl="0" indent="0" algn="ctr" rtl="0">
                <a:lnSpc>
                  <a:spcPct val="180500"/>
                </a:lnSpc>
                <a:spcBef>
                  <a:spcPts val="0"/>
                </a:spcBef>
                <a:spcAft>
                  <a:spcPts val="0"/>
                </a:spcAft>
                <a:buClr>
                  <a:srgbClr val="000000"/>
                </a:buClr>
                <a:buSzPts val="900"/>
                <a:buFont typeface="Arial"/>
                <a:buNone/>
              </a:pPr>
              <a:endParaRPr sz="900" b="0" i="0" u="none" strike="noStrike" cap="none">
                <a:solidFill>
                  <a:schemeClr val="dk1"/>
                </a:solidFill>
                <a:latin typeface="Calibri"/>
                <a:ea typeface="Calibri"/>
                <a:cs typeface="Calibri"/>
                <a:sym typeface="Calibri"/>
              </a:endParaRPr>
            </a:p>
          </p:txBody>
        </p:sp>
      </p:grpSp>
      <p:sp>
        <p:nvSpPr>
          <p:cNvPr id="253" name="Google Shape;253;p39">
            <a:extLst>
              <a:ext uri="{FF2B5EF4-FFF2-40B4-BE49-F238E27FC236}">
                <a16:creationId xmlns:a16="http://schemas.microsoft.com/office/drawing/2014/main" id="{ED9350BF-9E00-A820-1C61-A12A9FF615F9}"/>
              </a:ext>
            </a:extLst>
          </p:cNvPr>
          <p:cNvSpPr txBox="1"/>
          <p:nvPr/>
        </p:nvSpPr>
        <p:spPr>
          <a:xfrm>
            <a:off x="-7107" y="26142"/>
            <a:ext cx="512100" cy="460126"/>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Clr>
                <a:srgbClr val="000000"/>
              </a:buClr>
              <a:buSzPts val="2300"/>
              <a:buFont typeface="Arial"/>
              <a:buNone/>
            </a:pPr>
            <a:r>
              <a:rPr lang="en" sz="2300" b="0" i="0" u="none" strike="noStrike" cap="none" dirty="0">
                <a:solidFill>
                  <a:srgbClr val="D9D9D9"/>
                </a:solidFill>
                <a:latin typeface="Staatliches"/>
                <a:cs typeface="Times New Roman" panose="02020603050405020304" pitchFamily="18" charset="0"/>
                <a:sym typeface="Staatliches"/>
              </a:rPr>
              <a:t>8</a:t>
            </a:r>
            <a:endParaRPr sz="2300" b="0" i="0" u="none" strike="noStrike" cap="none" dirty="0">
              <a:solidFill>
                <a:srgbClr val="000000"/>
              </a:solidFill>
              <a:sym typeface="Arial"/>
            </a:endParaRPr>
          </a:p>
        </p:txBody>
      </p:sp>
      <p:sp>
        <p:nvSpPr>
          <p:cNvPr id="2" name="TextBox 1">
            <a:extLst>
              <a:ext uri="{FF2B5EF4-FFF2-40B4-BE49-F238E27FC236}">
                <a16:creationId xmlns:a16="http://schemas.microsoft.com/office/drawing/2014/main" id="{DE3A8603-BA47-D26F-C5B1-7C217BDA27B6}"/>
              </a:ext>
            </a:extLst>
          </p:cNvPr>
          <p:cNvSpPr txBox="1"/>
          <p:nvPr/>
        </p:nvSpPr>
        <p:spPr>
          <a:xfrm>
            <a:off x="3183782" y="93714"/>
            <a:ext cx="3134946" cy="430887"/>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LITERATURE SURVEY</a:t>
            </a:r>
            <a:endParaRPr lang="en-IN" sz="2200"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1051AC41-7CFB-0E29-8318-F3A9F3597499}"/>
              </a:ext>
            </a:extLst>
          </p:cNvPr>
          <p:cNvGraphicFramePr>
            <a:graphicFrameLocks noGrp="1"/>
          </p:cNvGraphicFramePr>
          <p:nvPr>
            <p:extLst>
              <p:ext uri="{D42A27DB-BD31-4B8C-83A1-F6EECF244321}">
                <p14:modId xmlns:p14="http://schemas.microsoft.com/office/powerpoint/2010/main" val="1789440904"/>
              </p:ext>
            </p:extLst>
          </p:nvPr>
        </p:nvGraphicFramePr>
        <p:xfrm>
          <a:off x="703734" y="682779"/>
          <a:ext cx="8095041" cy="4092741"/>
        </p:xfrm>
        <a:graphic>
          <a:graphicData uri="http://schemas.openxmlformats.org/drawingml/2006/table">
            <a:tbl>
              <a:tblPr firstRow="1" bandRow="1">
                <a:tableStyleId>{073A0DAA-6AF3-43AB-8588-CEC1D06C72B9}</a:tableStyleId>
              </a:tblPr>
              <a:tblGrid>
                <a:gridCol w="1965125">
                  <a:extLst>
                    <a:ext uri="{9D8B030D-6E8A-4147-A177-3AD203B41FA5}">
                      <a16:colId xmlns:a16="http://schemas.microsoft.com/office/drawing/2014/main" val="1800751083"/>
                    </a:ext>
                  </a:extLst>
                </a:gridCol>
                <a:gridCol w="1479395">
                  <a:extLst>
                    <a:ext uri="{9D8B030D-6E8A-4147-A177-3AD203B41FA5}">
                      <a16:colId xmlns:a16="http://schemas.microsoft.com/office/drawing/2014/main" val="2052079152"/>
                    </a:ext>
                  </a:extLst>
                </a:gridCol>
                <a:gridCol w="884663">
                  <a:extLst>
                    <a:ext uri="{9D8B030D-6E8A-4147-A177-3AD203B41FA5}">
                      <a16:colId xmlns:a16="http://schemas.microsoft.com/office/drawing/2014/main" val="3310221402"/>
                    </a:ext>
                  </a:extLst>
                </a:gridCol>
                <a:gridCol w="3765858">
                  <a:extLst>
                    <a:ext uri="{9D8B030D-6E8A-4147-A177-3AD203B41FA5}">
                      <a16:colId xmlns:a16="http://schemas.microsoft.com/office/drawing/2014/main" val="1694513546"/>
                    </a:ext>
                  </a:extLst>
                </a:gridCol>
              </a:tblGrid>
              <a:tr h="318439">
                <a:tc>
                  <a:txBody>
                    <a:bodyPr/>
                    <a:lstStyle/>
                    <a:p>
                      <a:pPr algn="ctr"/>
                      <a:r>
                        <a:rPr lang="en-US" sz="1400" dirty="0">
                          <a:latin typeface="Times New Roman" panose="02020603050405020304" pitchFamily="18" charset="0"/>
                          <a:cs typeface="Times New Roman" panose="02020603050405020304" pitchFamily="18" charset="0"/>
                        </a:rPr>
                        <a:t>Title</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Author(s)</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Year</a:t>
                      </a:r>
                      <a:endParaRPr lang="en-IN" sz="1400" dirty="0">
                        <a:latin typeface="Times New Roman" panose="02020603050405020304" pitchFamily="18" charset="0"/>
                        <a:cs typeface="Times New Roman" panose="02020603050405020304" pitchFamily="18" charset="0"/>
                      </a:endParaRPr>
                    </a:p>
                  </a:txBody>
                  <a:tcPr/>
                </a:tc>
                <a:tc>
                  <a:txBody>
                    <a:bodyPr/>
                    <a:lstStyle/>
                    <a:p>
                      <a:pPr algn="ctr"/>
                      <a:r>
                        <a:rPr lang="en-US" sz="1400" dirty="0">
                          <a:latin typeface="Times New Roman" panose="02020603050405020304" pitchFamily="18" charset="0"/>
                          <a:cs typeface="Times New Roman" panose="02020603050405020304" pitchFamily="18" charset="0"/>
                        </a:rPr>
                        <a:t>Objective</a:t>
                      </a:r>
                      <a:endParaRPr lang="en-IN" sz="1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31996987"/>
                  </a:ext>
                </a:extLst>
              </a:tr>
              <a:tr h="594500">
                <a:tc>
                  <a:txBody>
                    <a:bodyPr/>
                    <a:lstStyle/>
                    <a:p>
                      <a:pPr algn="ctr"/>
                      <a:r>
                        <a:rPr lang="en-US" sz="1100" dirty="0">
                          <a:latin typeface="Times New Roman" panose="02020603050405020304" pitchFamily="18" charset="0"/>
                          <a:cs typeface="Times New Roman" panose="02020603050405020304" pitchFamily="18" charset="0"/>
                        </a:rPr>
                        <a:t>A Gated Recurrent Unit Approach to Bitcoin Price Prediction</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Aniruddha Dutta, Saket Kumar, </a:t>
                      </a:r>
                      <a:r>
                        <a:rPr lang="en-IN" sz="1100" dirty="0" err="1">
                          <a:latin typeface="Times New Roman" panose="02020603050405020304" pitchFamily="18" charset="0"/>
                          <a:cs typeface="Times New Roman" panose="02020603050405020304" pitchFamily="18" charset="0"/>
                        </a:rPr>
                        <a:t>Meheli</a:t>
                      </a:r>
                      <a:r>
                        <a:rPr lang="en-IN" sz="1100" dirty="0">
                          <a:latin typeface="Times New Roman" panose="02020603050405020304" pitchFamily="18" charset="0"/>
                          <a:cs typeface="Times New Roman" panose="02020603050405020304" pitchFamily="18" charset="0"/>
                        </a:rPr>
                        <a:t> Basu</a:t>
                      </a:r>
                    </a:p>
                  </a:txBody>
                  <a:tcPr/>
                </a:tc>
                <a:tc>
                  <a:txBody>
                    <a:bodyPr/>
                    <a:lstStyle/>
                    <a:p>
                      <a:pPr algn="ctr"/>
                      <a:r>
                        <a:rPr lang="en-IN" sz="1100" dirty="0">
                          <a:latin typeface="Times New Roman" panose="02020603050405020304" pitchFamily="18" charset="0"/>
                          <a:cs typeface="Times New Roman" panose="02020603050405020304" pitchFamily="18" charset="0"/>
                        </a:rPr>
                        <a:t>2020</a:t>
                      </a:r>
                    </a:p>
                  </a:txBody>
                  <a:tcPr/>
                </a:tc>
                <a:tc>
                  <a:txBody>
                    <a:bodyPr/>
                    <a:lstStyle/>
                    <a:p>
                      <a:pPr algn="ctr"/>
                      <a:r>
                        <a:rPr lang="en-US" sz="1100" dirty="0">
                          <a:latin typeface="Times New Roman" panose="02020603050405020304" pitchFamily="18" charset="0"/>
                          <a:cs typeface="Times New Roman" panose="02020603050405020304" pitchFamily="18" charset="0"/>
                        </a:rPr>
                        <a:t>To develop a GRU-based deep learning model for Bitcoin price prediction and compare its performance with traditional machine learning and LSTM models.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69706252"/>
                  </a:ext>
                </a:extLst>
              </a:tr>
              <a:tr h="737914">
                <a:tc>
                  <a:txBody>
                    <a:bodyPr/>
                    <a:lstStyle/>
                    <a:p>
                      <a:pPr algn="ctr"/>
                      <a:r>
                        <a:rPr lang="en-US" sz="1100" dirty="0">
                          <a:latin typeface="Times New Roman" panose="02020603050405020304" pitchFamily="18" charset="0"/>
                          <a:cs typeface="Times New Roman" panose="02020603050405020304" pitchFamily="18" charset="0"/>
                        </a:rPr>
                        <a:t>A Data Selection Methodology to Train Linear Regression Model to Predict Bitcoin Price</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Mohammad Ali, </a:t>
                      </a:r>
                      <a:r>
                        <a:rPr lang="en-IN" sz="1100" dirty="0" err="1">
                          <a:latin typeface="Times New Roman" panose="02020603050405020304" pitchFamily="18" charset="0"/>
                          <a:cs typeface="Times New Roman" panose="02020603050405020304" pitchFamily="18" charset="0"/>
                        </a:rPr>
                        <a:t>Swakkhar</a:t>
                      </a:r>
                      <a:r>
                        <a:rPr lang="en-IN" sz="1100" dirty="0">
                          <a:latin typeface="Times New Roman" panose="02020603050405020304" pitchFamily="18" charset="0"/>
                          <a:cs typeface="Times New Roman" panose="02020603050405020304" pitchFamily="18" charset="0"/>
                        </a:rPr>
                        <a:t> </a:t>
                      </a:r>
                      <a:r>
                        <a:rPr lang="en-IN" sz="1100" dirty="0" err="1">
                          <a:latin typeface="Times New Roman" panose="02020603050405020304" pitchFamily="18" charset="0"/>
                          <a:cs typeface="Times New Roman" panose="02020603050405020304" pitchFamily="18" charset="0"/>
                        </a:rPr>
                        <a:t>Shatabda</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2020</a:t>
                      </a:r>
                    </a:p>
                  </a:txBody>
                  <a:tcPr/>
                </a:tc>
                <a:tc>
                  <a:txBody>
                    <a:bodyPr/>
                    <a:lstStyle/>
                    <a:p>
                      <a:pPr algn="ctr"/>
                      <a:r>
                        <a:rPr lang="en-US" sz="1100" dirty="0">
                          <a:latin typeface="Times New Roman" panose="02020603050405020304" pitchFamily="18" charset="0"/>
                          <a:cs typeface="Times New Roman" panose="02020603050405020304" pitchFamily="18" charset="0"/>
                        </a:rPr>
                        <a:t>To propose a data selection methodology for training linear regression models in Bitcoin price prediction, improving accuracy by identifying optimal data chunks.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98415033"/>
                  </a:ext>
                </a:extLst>
              </a:tr>
              <a:tr h="690282">
                <a:tc>
                  <a:txBody>
                    <a:bodyPr/>
                    <a:lstStyle/>
                    <a:p>
                      <a:pPr algn="ctr"/>
                      <a:r>
                        <a:rPr lang="en-US" sz="1100" dirty="0">
                          <a:latin typeface="Times New Roman" panose="02020603050405020304" pitchFamily="18" charset="0"/>
                          <a:cs typeface="Times New Roman" panose="02020603050405020304" pitchFamily="18" charset="0"/>
                        </a:rPr>
                        <a:t>An Applied Study of RNN Models for Predicting Cryptocurrency Prices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Dane Vanderbilt, Kun Xie, </a:t>
                      </a:r>
                      <a:r>
                        <a:rPr lang="en-IN" sz="1100" dirty="0" err="1">
                          <a:latin typeface="Times New Roman" panose="02020603050405020304" pitchFamily="18" charset="0"/>
                          <a:cs typeface="Times New Roman" panose="02020603050405020304" pitchFamily="18" charset="0"/>
                        </a:rPr>
                        <a:t>Wenying</a:t>
                      </a:r>
                      <a:r>
                        <a:rPr lang="en-IN" sz="1100" dirty="0">
                          <a:latin typeface="Times New Roman" panose="02020603050405020304" pitchFamily="18" charset="0"/>
                          <a:cs typeface="Times New Roman" panose="02020603050405020304" pitchFamily="18" charset="0"/>
                        </a:rPr>
                        <a:t> Sun</a:t>
                      </a:r>
                    </a:p>
                  </a:txBody>
                  <a:tcPr/>
                </a:tc>
                <a:tc>
                  <a:txBody>
                    <a:bodyPr/>
                    <a:lstStyle/>
                    <a:p>
                      <a:pPr algn="ctr"/>
                      <a:r>
                        <a:rPr lang="en-IN" sz="1100" dirty="0">
                          <a:latin typeface="Times New Roman" panose="02020603050405020304" pitchFamily="18" charset="0"/>
                          <a:cs typeface="Times New Roman" panose="02020603050405020304" pitchFamily="18" charset="0"/>
                        </a:rPr>
                        <a:t>2020</a:t>
                      </a:r>
                    </a:p>
                  </a:txBody>
                  <a:tcPr/>
                </a:tc>
                <a:tc>
                  <a:txBody>
                    <a:bodyPr/>
                    <a:lstStyle/>
                    <a:p>
                      <a:pPr algn="ctr"/>
                      <a:r>
                        <a:rPr lang="en-US" sz="1100" dirty="0">
                          <a:latin typeface="Times New Roman" panose="02020603050405020304" pitchFamily="18" charset="0"/>
                          <a:cs typeface="Times New Roman" panose="02020603050405020304" pitchFamily="18" charset="0"/>
                        </a:rPr>
                        <a:t>To compare Simple RNN, LSTM, and GRU models for cryptocurrency price prediction and evaluate the impact of Google Trends data on prediction accuracy.</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207781981"/>
                  </a:ext>
                </a:extLst>
              </a:tr>
              <a:tr h="654326">
                <a:tc>
                  <a:txBody>
                    <a:bodyPr/>
                    <a:lstStyle/>
                    <a:p>
                      <a:pPr algn="ctr"/>
                      <a:r>
                        <a:rPr lang="en-US" sz="1100" dirty="0">
                          <a:latin typeface="Times New Roman" panose="02020603050405020304" pitchFamily="18" charset="0"/>
                          <a:cs typeface="Times New Roman" panose="02020603050405020304" pitchFamily="18" charset="0"/>
                        </a:rPr>
                        <a:t>Price Prediction of Bitcoin, Ethereum, and XRP Based on the ARMA Model</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err="1">
                          <a:latin typeface="Times New Roman" panose="02020603050405020304" pitchFamily="18" charset="0"/>
                          <a:cs typeface="Times New Roman" panose="02020603050405020304" pitchFamily="18" charset="0"/>
                        </a:rPr>
                        <a:t>Ziyan</a:t>
                      </a:r>
                      <a:r>
                        <a:rPr lang="en-IN" sz="1100" dirty="0">
                          <a:latin typeface="Times New Roman" panose="02020603050405020304" pitchFamily="18" charset="0"/>
                          <a:cs typeface="Times New Roman" panose="02020603050405020304" pitchFamily="18" charset="0"/>
                        </a:rPr>
                        <a:t> Zhang</a:t>
                      </a:r>
                    </a:p>
                  </a:txBody>
                  <a:tcPr/>
                </a:tc>
                <a:tc>
                  <a:txBody>
                    <a:bodyPr/>
                    <a:lstStyle/>
                    <a:p>
                      <a:pPr algn="ctr"/>
                      <a:r>
                        <a:rPr lang="en-IN" sz="1100" dirty="0">
                          <a:latin typeface="Times New Roman" panose="02020603050405020304" pitchFamily="18" charset="0"/>
                          <a:cs typeface="Times New Roman" panose="02020603050405020304" pitchFamily="18" charset="0"/>
                        </a:rPr>
                        <a:t>2023</a:t>
                      </a:r>
                    </a:p>
                  </a:txBody>
                  <a:tcPr/>
                </a:tc>
                <a:tc>
                  <a:txBody>
                    <a:bodyPr/>
                    <a:lstStyle/>
                    <a:p>
                      <a:pPr algn="ctr"/>
                      <a:r>
                        <a:rPr lang="en-US" sz="1100" dirty="0">
                          <a:latin typeface="Times New Roman" panose="02020603050405020304" pitchFamily="18" charset="0"/>
                          <a:cs typeface="Times New Roman" panose="02020603050405020304" pitchFamily="18" charset="0"/>
                        </a:rPr>
                        <a:t>To analyze the effectiveness of the ARMA model in predicting the price trends of Bitcoin, Ethereum, and XRP using historical time-series data.</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30200243"/>
                  </a:ext>
                </a:extLst>
              </a:tr>
              <a:tr h="798278">
                <a:tc>
                  <a:txBody>
                    <a:bodyPr/>
                    <a:lstStyle/>
                    <a:p>
                      <a:pPr algn="ctr"/>
                      <a:r>
                        <a:rPr lang="en-US" sz="1100" dirty="0">
                          <a:latin typeface="Times New Roman" panose="02020603050405020304" pitchFamily="18" charset="0"/>
                          <a:cs typeface="Times New Roman" panose="02020603050405020304" pitchFamily="18" charset="0"/>
                        </a:rPr>
                        <a:t>Predicting Fluctuations in Cryptocurrency Transactions Based on User Comments and Replies</a:t>
                      </a:r>
                      <a:endParaRPr lang="en-IN" sz="1100" dirty="0">
                        <a:latin typeface="Times New Roman" panose="02020603050405020304" pitchFamily="18" charset="0"/>
                        <a:cs typeface="Times New Roman" panose="02020603050405020304" pitchFamily="18" charset="0"/>
                      </a:endParaRPr>
                    </a:p>
                  </a:txBody>
                  <a:tcPr/>
                </a:tc>
                <a:tc>
                  <a:txBody>
                    <a:bodyPr/>
                    <a:lstStyle/>
                    <a:p>
                      <a:pPr algn="ctr"/>
                      <a:r>
                        <a:rPr lang="en-IN" sz="1100" dirty="0">
                          <a:latin typeface="Times New Roman" panose="02020603050405020304" pitchFamily="18" charset="0"/>
                          <a:cs typeface="Times New Roman" panose="02020603050405020304" pitchFamily="18" charset="0"/>
                        </a:rPr>
                        <a:t>Young Bin Kim, Jun Gi Kim, Wook Kim, Jae Ho </a:t>
                      </a:r>
                      <a:r>
                        <a:rPr lang="en-IN" sz="1100" dirty="0" err="1">
                          <a:latin typeface="Times New Roman" panose="02020603050405020304" pitchFamily="18" charset="0"/>
                          <a:cs typeface="Times New Roman" panose="02020603050405020304" pitchFamily="18" charset="0"/>
                        </a:rPr>
                        <a:t>Im</a:t>
                      </a:r>
                      <a:r>
                        <a:rPr lang="en-IN" sz="1100" dirty="0">
                          <a:latin typeface="Times New Roman" panose="02020603050405020304" pitchFamily="18" charset="0"/>
                          <a:cs typeface="Times New Roman" panose="02020603050405020304" pitchFamily="18" charset="0"/>
                        </a:rPr>
                        <a:t>, Tae Hyeong Kim, Shin Jin Kang, Chang Hun Kim</a:t>
                      </a:r>
                    </a:p>
                  </a:txBody>
                  <a:tcPr/>
                </a:tc>
                <a:tc>
                  <a:txBody>
                    <a:bodyPr/>
                    <a:lstStyle/>
                    <a:p>
                      <a:pPr algn="ctr"/>
                      <a:r>
                        <a:rPr lang="en-IN" sz="1100" dirty="0">
                          <a:latin typeface="Times New Roman" panose="02020603050405020304" pitchFamily="18" charset="0"/>
                          <a:cs typeface="Times New Roman" panose="02020603050405020304" pitchFamily="18" charset="0"/>
                        </a:rPr>
                        <a:t>2016</a:t>
                      </a:r>
                    </a:p>
                  </a:txBody>
                  <a:tcPr/>
                </a:tc>
                <a:tc>
                  <a:txBody>
                    <a:bodyPr/>
                    <a:lstStyle/>
                    <a:p>
                      <a:pPr algn="ctr"/>
                      <a:r>
                        <a:rPr lang="en-US" sz="1100" dirty="0">
                          <a:latin typeface="Times New Roman" panose="02020603050405020304" pitchFamily="18" charset="0"/>
                          <a:cs typeface="Times New Roman" panose="02020603050405020304" pitchFamily="18" charset="0"/>
                        </a:rPr>
                        <a:t>To predict fluctuations in cryptocurrency prices and transaction volumes by analyzing user comments and replies from online cryptocurrency communities.</a:t>
                      </a:r>
                      <a:endParaRPr lang="en-IN" sz="11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95088831"/>
                  </a:ext>
                </a:extLst>
              </a:tr>
            </a:tbl>
          </a:graphicData>
        </a:graphic>
      </p:graphicFrame>
    </p:spTree>
    <p:extLst>
      <p:ext uri="{BB962C8B-B14F-4D97-AF65-F5344CB8AC3E}">
        <p14:creationId xmlns:p14="http://schemas.microsoft.com/office/powerpoint/2010/main" val="2556016053"/>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3770</TotalTime>
  <Words>4480</Words>
  <Application>Microsoft Office PowerPoint</Application>
  <PresentationFormat>On-screen Show (16:9)</PresentationFormat>
  <Paragraphs>380</Paragraphs>
  <Slides>27</Slides>
  <Notes>16</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27</vt:i4>
      </vt:variant>
    </vt:vector>
  </HeadingPairs>
  <TitlesOfParts>
    <vt:vector size="33" baseType="lpstr">
      <vt:lpstr>Staatliches</vt:lpstr>
      <vt:lpstr>Calibri</vt:lpstr>
      <vt:lpstr>Times New Roman</vt:lpstr>
      <vt:lpstr>Arial</vt:lpstr>
      <vt:lpstr>Office Theme</vt:lpstr>
      <vt:lpstr>Office Theme</vt:lpstr>
      <vt:lpstr>PowerPoint Presentation</vt:lpstr>
      <vt:lpstr>Outlines/Content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RELAVANCE OF THE PROBLEM STATEMENT W.R.T SDG</vt:lpstr>
      <vt:lpstr>PowerPoint Presentation</vt:lpstr>
      <vt:lpstr>PowerPoint Presentation</vt:lpstr>
      <vt:lpstr>ANALYTICAL AND THEORETICAL DESCRIPTION </vt:lpstr>
      <vt:lpstr>PowerPoint Presentation</vt:lpstr>
      <vt:lpstr>PowerPoint Presentation</vt:lpstr>
      <vt:lpstr>PowerPoint Presentation</vt:lpstr>
      <vt:lpstr>PowerPoint Presentation</vt:lpstr>
      <vt:lpstr>RESULT ANALYSIS </vt:lpstr>
      <vt:lpstr>CONCLUSION</vt:lpstr>
      <vt:lpstr>CONTRIBUTION OF INDIVIDUAL TEAM MEMBERS </vt:lpstr>
      <vt:lpstr>IMPACT OF THE PROJECT ON SOCIETY AND ENVIRONMENT </vt:lpstr>
      <vt:lpstr>OUTCOME  –  PUBLICATION / PATENT / CONFERENCE / BOOK CHAPTER</vt:lpstr>
      <vt:lpstr>REFERENCES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Pranavi Ravi</dc:creator>
  <cp:lastModifiedBy>Pranavi Ravi</cp:lastModifiedBy>
  <cp:revision>194</cp:revision>
  <dcterms:modified xsi:type="dcterms:W3CDTF">2025-04-22T13:12:52Z</dcterms:modified>
</cp:coreProperties>
</file>

<file path=docProps/thumbnail.jpeg>
</file>